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Canva Sans" charset="1" panose="020B0503030501040103"/>
      <p:regular r:id="rId12"/>
    </p:embeddedFont>
    <p:embeddedFont>
      <p:font typeface="Canva Sans Bold" charset="1" panose="020B0803030501040103"/>
      <p:regular r:id="rId13"/>
    </p:embeddedFont>
    <p:embeddedFont>
      <p:font typeface="Canva Sans Italics" charset="1" panose="020B0503030501040103"/>
      <p:regular r:id="rId14"/>
    </p:embeddedFont>
    <p:embeddedFont>
      <p:font typeface="Canva Sans Bold Italics" charset="1" panose="020B0803030501040103"/>
      <p:regular r:id="rId15"/>
    </p:embeddedFont>
    <p:embeddedFont>
      <p:font typeface="Canva Sans Medium" charset="1" panose="020B0603030501040103"/>
      <p:regular r:id="rId16"/>
    </p:embeddedFont>
    <p:embeddedFont>
      <p:font typeface="Canva Sans Medium Italics" charset="1" panose="020B0603030501040103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slides/slide13.xml" Type="http://schemas.openxmlformats.org/officeDocument/2006/relationships/slide"/><Relationship Id="rId31" Target="slides/slide14.xml" Type="http://schemas.openxmlformats.org/officeDocument/2006/relationships/slide"/><Relationship Id="rId32" Target="slides/slide15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1.png" Type="http://schemas.openxmlformats.org/officeDocument/2006/relationships/image"/><Relationship Id="rId8" Target="../media/image2.png" Type="http://schemas.openxmlformats.org/officeDocument/2006/relationships/image"/><Relationship Id="rId9" Target="../media/image3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2.jpe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3.jpe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4.pn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5.pn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44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52704" y="-150548"/>
            <a:ext cx="8757453" cy="7583464"/>
            <a:chOff x="0" y="0"/>
            <a:chExt cx="7029450" cy="6087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029450" cy="6088380"/>
            </a:xfrm>
            <a:custGeom>
              <a:avLst/>
              <a:gdLst/>
              <a:ahLst/>
              <a:cxnLst/>
              <a:rect r="r" b="b" t="t" l="l"/>
              <a:pathLst>
                <a:path h="6088380" w="7029450">
                  <a:moveTo>
                    <a:pt x="5271770" y="0"/>
                  </a:moveTo>
                  <a:lnTo>
                    <a:pt x="1757680" y="0"/>
                  </a:lnTo>
                  <a:lnTo>
                    <a:pt x="0" y="3044190"/>
                  </a:lnTo>
                  <a:lnTo>
                    <a:pt x="0" y="4330700"/>
                  </a:lnTo>
                  <a:cubicBezTo>
                    <a:pt x="0" y="5300980"/>
                    <a:pt x="787400" y="6088380"/>
                    <a:pt x="1757680" y="6088380"/>
                  </a:cubicBezTo>
                  <a:lnTo>
                    <a:pt x="5271770" y="6088380"/>
                  </a:lnTo>
                  <a:lnTo>
                    <a:pt x="7029450" y="3044190"/>
                  </a:lnTo>
                  <a:lnTo>
                    <a:pt x="7029450" y="1757680"/>
                  </a:lnTo>
                  <a:cubicBezTo>
                    <a:pt x="7029450" y="787400"/>
                    <a:pt x="6242050" y="0"/>
                    <a:pt x="5271770" y="0"/>
                  </a:cubicBezTo>
                  <a:close/>
                </a:path>
              </a:pathLst>
            </a:custGeom>
            <a:blipFill>
              <a:blip r:embed="rId2"/>
              <a:stretch>
                <a:fillRect l="-32097" t="0" r="-32097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7192609" y="1337474"/>
            <a:ext cx="748798" cy="648050"/>
          </a:xfrm>
          <a:custGeom>
            <a:avLst/>
            <a:gdLst/>
            <a:ahLst/>
            <a:cxnLst/>
            <a:rect r="r" b="b" t="t" l="l"/>
            <a:pathLst>
              <a:path h="648050" w="748798">
                <a:moveTo>
                  <a:pt x="0" y="0"/>
                </a:moveTo>
                <a:lnTo>
                  <a:pt x="748798" y="0"/>
                </a:lnTo>
                <a:lnTo>
                  <a:pt x="748798" y="648050"/>
                </a:lnTo>
                <a:lnTo>
                  <a:pt x="0" y="648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2052704" y="8243721"/>
            <a:ext cx="8757453" cy="7571877"/>
          </a:xfrm>
          <a:custGeom>
            <a:avLst/>
            <a:gdLst/>
            <a:ahLst/>
            <a:cxnLst/>
            <a:rect r="r" b="b" t="t" l="l"/>
            <a:pathLst>
              <a:path h="7571877" w="8757453">
                <a:moveTo>
                  <a:pt x="8757453" y="0"/>
                </a:moveTo>
                <a:lnTo>
                  <a:pt x="0" y="0"/>
                </a:lnTo>
                <a:lnTo>
                  <a:pt x="0" y="7571877"/>
                </a:lnTo>
                <a:lnTo>
                  <a:pt x="8757453" y="7571877"/>
                </a:lnTo>
                <a:lnTo>
                  <a:pt x="87574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485119" y="5878058"/>
            <a:ext cx="338117" cy="338117"/>
          </a:xfrm>
          <a:custGeom>
            <a:avLst/>
            <a:gdLst/>
            <a:ahLst/>
            <a:cxnLst/>
            <a:rect r="r" b="b" t="t" l="l"/>
            <a:pathLst>
              <a:path h="338117" w="338117">
                <a:moveTo>
                  <a:pt x="0" y="0"/>
                </a:moveTo>
                <a:lnTo>
                  <a:pt x="338117" y="0"/>
                </a:lnTo>
                <a:lnTo>
                  <a:pt x="338117" y="338118"/>
                </a:lnTo>
                <a:lnTo>
                  <a:pt x="0" y="3381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192609" y="2433983"/>
            <a:ext cx="10098960" cy="6147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916"/>
              </a:lnSpc>
            </a:pPr>
            <a:r>
              <a:rPr lang="en-US" sz="6287">
                <a:solidFill>
                  <a:srgbClr val="E5E5E5"/>
                </a:solidFill>
                <a:latin typeface="Montserrat Classic Bold"/>
              </a:rPr>
              <a:t>COMPARATIVE ANALYSIS OF MACHINE LEARNING AND DEEP LEARNING MODELS FOR EEG-BASED SCHIZOPHRENIA DETECTION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1609361"/>
          <a:ext cx="10895055" cy="3866164"/>
        </p:xfrm>
        <a:graphic>
          <a:graphicData uri="http://schemas.openxmlformats.org/drawingml/2006/table">
            <a:tbl>
              <a:tblPr/>
              <a:tblGrid>
                <a:gridCol w="8117704"/>
              </a:tblGrid>
              <a:tr h="96929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62"/>
                        </a:lnSpc>
                        <a:defRPr/>
                      </a:pPr>
                      <a:r>
                        <a:rPr lang="en-US" sz="2544">
                          <a:solidFill>
                            <a:srgbClr val="1B4444"/>
                          </a:solidFill>
                          <a:latin typeface="Montserrat Classic Bold"/>
                        </a:rPr>
                        <a:t>Feature Extraction</a:t>
                      </a:r>
                      <a:endParaRPr lang="en-US" sz="1100"/>
                    </a:p>
                  </a:txBody>
                  <a:tcPr marL="174296" marR="174296" marT="174296" marB="174296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</a:tr>
              <a:tr h="83711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66"/>
                        </a:lnSpc>
                        <a:defRPr/>
                      </a:pPr>
                      <a:r>
                        <a:rPr lang="en-US" sz="1904">
                          <a:solidFill>
                            <a:srgbClr val="1B4444"/>
                          </a:solidFill>
                          <a:latin typeface="Montserrat Classic Semi-Bold"/>
                        </a:rPr>
                        <a:t>Categorization: </a:t>
                      </a:r>
                      <a:r>
                        <a:rPr lang="en-US" sz="1904">
                          <a:solidFill>
                            <a:srgbClr val="1B4444"/>
                          </a:solidFill>
                          <a:latin typeface="Montserrat Classic"/>
                        </a:rPr>
                        <a:t>Two discrete groups – healthy and patients</a:t>
                      </a:r>
                      <a:endParaRPr lang="en-US" sz="1100"/>
                    </a:p>
                  </a:txBody>
                  <a:tcPr marL="174296" marR="174296" marT="174296" marB="174296" anchor="t">
                    <a:lnL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43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711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66"/>
                        </a:lnSpc>
                        <a:defRPr/>
                      </a:pPr>
                      <a:r>
                        <a:rPr lang="en-US" sz="1904">
                          <a:solidFill>
                            <a:srgbClr val="1B4444"/>
                          </a:solidFill>
                          <a:latin typeface="Montserrat Classic Bold"/>
                        </a:rPr>
                        <a:t>Features:</a:t>
                      </a:r>
                      <a:r>
                        <a:rPr lang="en-US" sz="1904">
                          <a:solidFill>
                            <a:srgbClr val="1B4444"/>
                          </a:solidFill>
                          <a:latin typeface="Montserrat Classic"/>
                        </a:rPr>
                        <a:t> 7201 features derived from diverse mathematical functions.</a:t>
                      </a:r>
                      <a:endParaRPr lang="en-US" sz="1100"/>
                    </a:p>
                  </a:txBody>
                  <a:tcPr marL="174296" marR="174296" marT="174296" marB="174296" anchor="t">
                    <a:lnL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43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263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66"/>
                        </a:lnSpc>
                        <a:defRPr/>
                      </a:pPr>
                      <a:r>
                        <a:rPr lang="en-US" sz="1904">
                          <a:solidFill>
                            <a:srgbClr val="1B4444"/>
                          </a:solidFill>
                          <a:latin typeface="Montserrat Classic Bold"/>
                        </a:rPr>
                        <a:t>Train Test Split:</a:t>
                      </a:r>
                      <a:r>
                        <a:rPr lang="en-US" sz="1904">
                          <a:solidFill>
                            <a:srgbClr val="1B4444"/>
                          </a:solidFill>
                          <a:latin typeface="Montserrat Classic"/>
                        </a:rPr>
                        <a:t> 80:20 split for model evaluation (5760 features for training, 1441 features for testing).</a:t>
                      </a:r>
                      <a:endParaRPr lang="en-US" sz="1100"/>
                    </a:p>
                  </a:txBody>
                  <a:tcPr marL="174296" marR="174296" marT="174296" marB="174296" anchor="t">
                    <a:lnL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43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0" y="9236393"/>
            <a:ext cx="15728030" cy="1050607"/>
            <a:chOff x="0" y="0"/>
            <a:chExt cx="4142362" cy="2767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42362" cy="276703"/>
            </a:xfrm>
            <a:custGeom>
              <a:avLst/>
              <a:gdLst/>
              <a:ahLst/>
              <a:cxnLst/>
              <a:rect r="r" b="b" t="t" l="l"/>
              <a:pathLst>
                <a:path h="276703" w="4142362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338789" y="9236393"/>
            <a:ext cx="8757453" cy="7571877"/>
          </a:xfrm>
          <a:custGeom>
            <a:avLst/>
            <a:gdLst/>
            <a:ahLst/>
            <a:cxnLst/>
            <a:rect r="r" b="b" t="t" l="l"/>
            <a:pathLst>
              <a:path h="7571877" w="8757453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752300"/>
            <a:ext cx="12737432" cy="659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70"/>
              </a:lnSpc>
              <a:spcBef>
                <a:spcPct val="0"/>
              </a:spcBef>
            </a:pPr>
            <a:r>
              <a:rPr lang="en-US" sz="4700">
                <a:solidFill>
                  <a:srgbClr val="1B4444"/>
                </a:solidFill>
                <a:latin typeface="Montserrat Classic Bold"/>
              </a:rPr>
              <a:t>METHODOLOGY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3338789" y="-5087461"/>
            <a:ext cx="7666059" cy="6631969"/>
          </a:xfrm>
          <a:custGeom>
            <a:avLst/>
            <a:gdLst/>
            <a:ahLst/>
            <a:cxnLst/>
            <a:rect r="r" b="b" t="t" l="l"/>
            <a:pathLst>
              <a:path h="6631969" w="7666059">
                <a:moveTo>
                  <a:pt x="7666059" y="0"/>
                </a:moveTo>
                <a:lnTo>
                  <a:pt x="0" y="0"/>
                </a:lnTo>
                <a:lnTo>
                  <a:pt x="0" y="6631969"/>
                </a:lnTo>
                <a:lnTo>
                  <a:pt x="7666059" y="6631969"/>
                </a:lnTo>
                <a:lnTo>
                  <a:pt x="766605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1028700" y="5475525"/>
          <a:ext cx="12737432" cy="3882499"/>
        </p:xfrm>
        <a:graphic>
          <a:graphicData uri="http://schemas.openxmlformats.org/drawingml/2006/table">
            <a:tbl>
              <a:tblPr/>
              <a:tblGrid>
                <a:gridCol w="10690320"/>
              </a:tblGrid>
              <a:tr h="96865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62"/>
                        </a:lnSpc>
                        <a:defRPr/>
                      </a:pPr>
                      <a:r>
                        <a:rPr lang="en-US" sz="2544">
                          <a:solidFill>
                            <a:srgbClr val="1B4444"/>
                          </a:solidFill>
                          <a:latin typeface="Montserrat Classic Bold"/>
                        </a:rPr>
                        <a:t>Machine Learning Algorithms</a:t>
                      </a:r>
                      <a:endParaRPr lang="en-US" sz="1100"/>
                    </a:p>
                  </a:txBody>
                  <a:tcPr marL="174296" marR="174296" marT="174296" marB="174296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</a:tr>
              <a:tr h="83665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66"/>
                        </a:lnSpc>
                        <a:defRPr/>
                      </a:pPr>
                      <a:r>
                        <a:rPr lang="en-US" sz="1904">
                          <a:solidFill>
                            <a:srgbClr val="1B4444"/>
                          </a:solidFill>
                          <a:latin typeface="Montserrat Classic Bold"/>
                        </a:rPr>
                        <a:t>Feature scaling:</a:t>
                      </a:r>
                      <a:r>
                        <a:rPr lang="en-US" sz="1904">
                          <a:solidFill>
                            <a:srgbClr val="1B4444"/>
                          </a:solidFill>
                          <a:latin typeface="Montserrat Classic"/>
                        </a:rPr>
                        <a:t> StandardScaler pipeline</a:t>
                      </a:r>
                      <a:r>
                        <a:rPr lang="en-US" sz="1904">
                          <a:solidFill>
                            <a:srgbClr val="1B4444"/>
                          </a:solidFill>
                          <a:latin typeface="Montserrat Classic"/>
                        </a:rPr>
                        <a:t>  | </a:t>
                      </a:r>
                      <a:r>
                        <a:rPr lang="en-US" sz="1904">
                          <a:solidFill>
                            <a:srgbClr val="1B4444"/>
                          </a:solidFill>
                          <a:latin typeface="Montserrat Classic Bold"/>
                        </a:rPr>
                        <a:t>Hyperparameter tuning :</a:t>
                      </a:r>
                      <a:r>
                        <a:rPr lang="en-US" sz="1904">
                          <a:solidFill>
                            <a:srgbClr val="1B4444"/>
                          </a:solidFill>
                          <a:latin typeface="Montserrat Classic"/>
                        </a:rPr>
                        <a:t> GridSearchCV</a:t>
                      </a:r>
                      <a:endParaRPr lang="en-US" sz="1100"/>
                    </a:p>
                  </a:txBody>
                  <a:tcPr marL="174296" marR="174296" marT="174296" marB="174296" anchor="t">
                    <a:lnL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43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75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18"/>
                        </a:lnSpc>
                        <a:defRPr/>
                      </a:pPr>
                      <a:r>
                        <a:rPr lang="en-US" sz="1904">
                          <a:solidFill>
                            <a:srgbClr val="1B4444"/>
                          </a:solidFill>
                          <a:latin typeface="Montserrat Classic"/>
                        </a:rPr>
                        <a:t>SVM(Linear, Polynomial and RBF kernel)</a:t>
                      </a:r>
                      <a:endParaRPr lang="en-US" sz="1100"/>
                    </a:p>
                  </a:txBody>
                  <a:tcPr marL="174296" marR="174296" marT="174296" marB="174296" anchor="t">
                    <a:lnL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43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961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66"/>
                        </a:lnSpc>
                        <a:defRPr/>
                      </a:pPr>
                      <a:r>
                        <a:rPr lang="en-US" sz="1904">
                          <a:solidFill>
                            <a:srgbClr val="1B4444"/>
                          </a:solidFill>
                          <a:latin typeface="Montserrat Classic"/>
                        </a:rPr>
                        <a:t>Random Forest, XGBoost, and Decision Tree models  hyper parameter tuning: </a:t>
                      </a:r>
                      <a:endParaRPr lang="en-US" sz="1100"/>
                    </a:p>
                    <a:p>
                      <a:pPr>
                        <a:lnSpc>
                          <a:spcPts val="2666"/>
                        </a:lnSpc>
                      </a:pPr>
                      <a:r>
                        <a:rPr lang="en-US" sz="1904">
                          <a:solidFill>
                            <a:srgbClr val="1B4444"/>
                          </a:solidFill>
                          <a:latin typeface="Montserrat Classic"/>
                        </a:rPr>
                        <a:t>maximum depth, number of estimators, and learning rate</a:t>
                      </a:r>
                    </a:p>
                  </a:txBody>
                  <a:tcPr marL="174296" marR="174296" marT="174296" marB="174296" anchor="t">
                    <a:lnL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43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0" id="10"/>
          <p:cNvSpPr/>
          <p:nvPr/>
        </p:nvSpPr>
        <p:spPr>
          <a:xfrm flipH="false" flipV="false" rot="0">
            <a:off x="16111467" y="380650"/>
            <a:ext cx="748798" cy="648050"/>
          </a:xfrm>
          <a:custGeom>
            <a:avLst/>
            <a:gdLst/>
            <a:ahLst/>
            <a:cxnLst/>
            <a:rect r="r" b="b" t="t" l="l"/>
            <a:pathLst>
              <a:path h="648050" w="748798">
                <a:moveTo>
                  <a:pt x="0" y="0"/>
                </a:moveTo>
                <a:lnTo>
                  <a:pt x="748798" y="0"/>
                </a:lnTo>
                <a:lnTo>
                  <a:pt x="748798" y="648050"/>
                </a:lnTo>
                <a:lnTo>
                  <a:pt x="0" y="6480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923755" y="2932518"/>
            <a:ext cx="6186117" cy="1942932"/>
          </a:xfrm>
          <a:custGeom>
            <a:avLst/>
            <a:gdLst/>
            <a:ahLst/>
            <a:cxnLst/>
            <a:rect r="r" b="b" t="t" l="l"/>
            <a:pathLst>
              <a:path h="1942932" w="6186117">
                <a:moveTo>
                  <a:pt x="0" y="0"/>
                </a:moveTo>
                <a:lnTo>
                  <a:pt x="6186116" y="0"/>
                </a:lnTo>
                <a:lnTo>
                  <a:pt x="6186116" y="1942932"/>
                </a:lnTo>
                <a:lnTo>
                  <a:pt x="0" y="19429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wipe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1609361"/>
          <a:ext cx="14018750" cy="3532789"/>
        </p:xfrm>
        <a:graphic>
          <a:graphicData uri="http://schemas.openxmlformats.org/drawingml/2006/table">
            <a:tbl>
              <a:tblPr/>
              <a:tblGrid>
                <a:gridCol w="13439804"/>
              </a:tblGrid>
              <a:tr h="98381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62"/>
                        </a:lnSpc>
                        <a:defRPr/>
                      </a:pPr>
                      <a:r>
                        <a:rPr lang="en-US" sz="2544">
                          <a:solidFill>
                            <a:srgbClr val="1B4444"/>
                          </a:solidFill>
                          <a:latin typeface="Montserrat Classic"/>
                        </a:rPr>
                        <a:t>CNN Architecture</a:t>
                      </a:r>
                      <a:endParaRPr lang="en-US" sz="1100"/>
                    </a:p>
                  </a:txBody>
                  <a:tcPr marL="174296" marR="174296" marT="174296" marB="174296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</a:tr>
              <a:tr h="84965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66"/>
                        </a:lnSpc>
                        <a:defRPr/>
                      </a:pPr>
                      <a:r>
                        <a:rPr lang="en-US" sz="1904">
                          <a:solidFill>
                            <a:srgbClr val="1B4444"/>
                          </a:solidFill>
                          <a:latin typeface="Montserrat Classic"/>
                        </a:rPr>
                        <a:t>3 Layered 1D CNN with a fully connected dense layer</a:t>
                      </a:r>
                      <a:endParaRPr lang="en-US" sz="1100"/>
                    </a:p>
                  </a:txBody>
                  <a:tcPr marL="174296" marR="174296" marT="174296" marB="174296" anchor="t">
                    <a:lnL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43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965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66"/>
                        </a:lnSpc>
                        <a:defRPr/>
                      </a:pPr>
                      <a:r>
                        <a:rPr lang="en-US" sz="1904">
                          <a:solidFill>
                            <a:srgbClr val="1B4444"/>
                          </a:solidFill>
                          <a:latin typeface="Montserrat Classic"/>
                        </a:rPr>
                        <a:t>Batch normalization, LeakyReLU activation function, </a:t>
                      </a:r>
                      <a:r>
                        <a:rPr lang="en-US" sz="1904">
                          <a:solidFill>
                            <a:srgbClr val="1B4444"/>
                          </a:solidFill>
                          <a:latin typeface="Montserrat Classic"/>
                        </a:rPr>
                        <a:t>MaxPooling1D, and Dropout</a:t>
                      </a:r>
                      <a:endParaRPr lang="en-US" sz="1100"/>
                    </a:p>
                  </a:txBody>
                  <a:tcPr marL="174296" marR="174296" marT="174296" marB="174296" anchor="t">
                    <a:lnL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43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965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66"/>
                        </a:lnSpc>
                        <a:defRPr/>
                      </a:pPr>
                      <a:r>
                        <a:rPr lang="en-US" sz="1904">
                          <a:solidFill>
                            <a:srgbClr val="1B4444"/>
                          </a:solidFill>
                          <a:latin typeface="Montserrat Classic"/>
                        </a:rPr>
                        <a:t>Adam optimizer and Binary </a:t>
                      </a:r>
                      <a:r>
                        <a:rPr lang="en-US" sz="1904">
                          <a:solidFill>
                            <a:srgbClr val="1B4444"/>
                          </a:solidFill>
                          <a:latin typeface="Montserrat Classic"/>
                        </a:rPr>
                        <a:t>Crossentropy loss function.</a:t>
                      </a:r>
                      <a:endParaRPr lang="en-US" sz="1100"/>
                    </a:p>
                  </a:txBody>
                  <a:tcPr marL="174296" marR="174296" marT="174296" marB="174296" anchor="t">
                    <a:lnL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43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0" y="9236393"/>
            <a:ext cx="15728030" cy="1050607"/>
            <a:chOff x="0" y="0"/>
            <a:chExt cx="4142362" cy="2767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42362" cy="276703"/>
            </a:xfrm>
            <a:custGeom>
              <a:avLst/>
              <a:gdLst/>
              <a:ahLst/>
              <a:cxnLst/>
              <a:rect r="r" b="b" t="t" l="l"/>
              <a:pathLst>
                <a:path h="276703" w="4142362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338789" y="9236393"/>
            <a:ext cx="8757453" cy="7571877"/>
          </a:xfrm>
          <a:custGeom>
            <a:avLst/>
            <a:gdLst/>
            <a:ahLst/>
            <a:cxnLst/>
            <a:rect r="r" b="b" t="t" l="l"/>
            <a:pathLst>
              <a:path h="7571877" w="8757453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752300"/>
            <a:ext cx="12737432" cy="659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70"/>
              </a:lnSpc>
              <a:spcBef>
                <a:spcPct val="0"/>
              </a:spcBef>
            </a:pPr>
            <a:r>
              <a:rPr lang="en-US" sz="4700">
                <a:solidFill>
                  <a:srgbClr val="1B4444"/>
                </a:solidFill>
                <a:latin typeface="Montserrat Classic Bold"/>
              </a:rPr>
              <a:t>METHODOLOGY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3338789" y="-5087461"/>
            <a:ext cx="7666059" cy="6631969"/>
          </a:xfrm>
          <a:custGeom>
            <a:avLst/>
            <a:gdLst/>
            <a:ahLst/>
            <a:cxnLst/>
            <a:rect r="r" b="b" t="t" l="l"/>
            <a:pathLst>
              <a:path h="6631969" w="7666059">
                <a:moveTo>
                  <a:pt x="7666059" y="0"/>
                </a:moveTo>
                <a:lnTo>
                  <a:pt x="0" y="0"/>
                </a:lnTo>
                <a:lnTo>
                  <a:pt x="0" y="6631969"/>
                </a:lnTo>
                <a:lnTo>
                  <a:pt x="7666059" y="6631969"/>
                </a:lnTo>
                <a:lnTo>
                  <a:pt x="766605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111467" y="380650"/>
            <a:ext cx="748798" cy="648050"/>
          </a:xfrm>
          <a:custGeom>
            <a:avLst/>
            <a:gdLst/>
            <a:ahLst/>
            <a:cxnLst/>
            <a:rect r="r" b="b" t="t" l="l"/>
            <a:pathLst>
              <a:path h="648050" w="748798">
                <a:moveTo>
                  <a:pt x="0" y="0"/>
                </a:moveTo>
                <a:lnTo>
                  <a:pt x="748798" y="0"/>
                </a:lnTo>
                <a:lnTo>
                  <a:pt x="748798" y="648050"/>
                </a:lnTo>
                <a:lnTo>
                  <a:pt x="0" y="6480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427969" y="5721000"/>
            <a:ext cx="2688195" cy="3289920"/>
            <a:chOff x="0" y="0"/>
            <a:chExt cx="617069" cy="75519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17069" cy="755194"/>
            </a:xfrm>
            <a:custGeom>
              <a:avLst/>
              <a:gdLst/>
              <a:ahLst/>
              <a:cxnLst/>
              <a:rect r="r" b="b" t="t" l="l"/>
              <a:pathLst>
                <a:path h="755194" w="617069">
                  <a:moveTo>
                    <a:pt x="172798" y="0"/>
                  </a:moveTo>
                  <a:lnTo>
                    <a:pt x="444271" y="0"/>
                  </a:lnTo>
                  <a:cubicBezTo>
                    <a:pt x="490100" y="0"/>
                    <a:pt x="534052" y="18205"/>
                    <a:pt x="566458" y="50611"/>
                  </a:cubicBezTo>
                  <a:cubicBezTo>
                    <a:pt x="598864" y="83017"/>
                    <a:pt x="617069" y="126969"/>
                    <a:pt x="617069" y="172798"/>
                  </a:cubicBezTo>
                  <a:lnTo>
                    <a:pt x="617069" y="582396"/>
                  </a:lnTo>
                  <a:cubicBezTo>
                    <a:pt x="617069" y="628225"/>
                    <a:pt x="598864" y="672176"/>
                    <a:pt x="566458" y="704582"/>
                  </a:cubicBezTo>
                  <a:cubicBezTo>
                    <a:pt x="534052" y="736988"/>
                    <a:pt x="490100" y="755194"/>
                    <a:pt x="444271" y="755194"/>
                  </a:cubicBezTo>
                  <a:lnTo>
                    <a:pt x="172798" y="755194"/>
                  </a:lnTo>
                  <a:cubicBezTo>
                    <a:pt x="126969" y="755194"/>
                    <a:pt x="83017" y="736988"/>
                    <a:pt x="50611" y="704582"/>
                  </a:cubicBezTo>
                  <a:cubicBezTo>
                    <a:pt x="18205" y="672176"/>
                    <a:pt x="0" y="628225"/>
                    <a:pt x="0" y="582396"/>
                  </a:cubicBezTo>
                  <a:lnTo>
                    <a:pt x="0" y="172798"/>
                  </a:lnTo>
                  <a:cubicBezTo>
                    <a:pt x="0" y="126969"/>
                    <a:pt x="18205" y="83017"/>
                    <a:pt x="50611" y="50611"/>
                  </a:cubicBezTo>
                  <a:cubicBezTo>
                    <a:pt x="83017" y="18205"/>
                    <a:pt x="126969" y="0"/>
                    <a:pt x="172798" y="0"/>
                  </a:cubicBezTo>
                  <a:close/>
                </a:path>
              </a:pathLst>
            </a:custGeom>
            <a:solidFill>
              <a:srgbClr val="FDA71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617069" cy="78376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1B4444"/>
                  </a:solidFill>
                  <a:latin typeface="Montserrat Classic"/>
                </a:rPr>
                <a:t>1D CNN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1B4444"/>
                  </a:solidFill>
                  <a:latin typeface="Montserrat Classic"/>
                </a:rPr>
                <a:t>filters=32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1B4444"/>
                  </a:solidFill>
                  <a:latin typeface="Montserrat Classic"/>
                </a:rPr>
                <a:t>kernel_size=5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1B4444"/>
                  </a:solidFill>
                  <a:latin typeface="Montserrat Classic"/>
                </a:rPr>
                <a:t>input_shape=(1250, 19)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1B4444"/>
                  </a:solidFill>
                  <a:latin typeface="Montserrat Classic"/>
                </a:rPr>
                <a:t>BatchNormalization 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1B4444"/>
                  </a:solidFill>
                  <a:latin typeface="Montserrat Classic"/>
                </a:rPr>
                <a:t>LeakyReLU MaxPooling1D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1B4444"/>
                  </a:solidFill>
                  <a:latin typeface="Montserrat Classic"/>
                </a:rPr>
                <a:t>Dropout(0.3)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>
            <a:off x="4116164" y="7365960"/>
            <a:ext cx="581025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6185948" y="1716803"/>
            <a:ext cx="752547" cy="651295"/>
          </a:xfrm>
          <a:custGeom>
            <a:avLst/>
            <a:gdLst/>
            <a:ahLst/>
            <a:cxnLst/>
            <a:rect r="r" b="b" t="t" l="l"/>
            <a:pathLst>
              <a:path h="651295" w="752547">
                <a:moveTo>
                  <a:pt x="0" y="0"/>
                </a:moveTo>
                <a:lnTo>
                  <a:pt x="752547" y="0"/>
                </a:lnTo>
                <a:lnTo>
                  <a:pt x="752547" y="651295"/>
                </a:lnTo>
                <a:lnTo>
                  <a:pt x="0" y="6512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4697189" y="5667959"/>
            <a:ext cx="2933397" cy="3396001"/>
            <a:chOff x="0" y="0"/>
            <a:chExt cx="673355" cy="77954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73355" cy="779544"/>
            </a:xfrm>
            <a:custGeom>
              <a:avLst/>
              <a:gdLst/>
              <a:ahLst/>
              <a:cxnLst/>
              <a:rect r="r" b="b" t="t" l="l"/>
              <a:pathLst>
                <a:path h="779544" w="673355">
                  <a:moveTo>
                    <a:pt x="158354" y="0"/>
                  </a:moveTo>
                  <a:lnTo>
                    <a:pt x="515001" y="0"/>
                  </a:lnTo>
                  <a:cubicBezTo>
                    <a:pt x="556999" y="0"/>
                    <a:pt x="597277" y="16684"/>
                    <a:pt x="626974" y="46381"/>
                  </a:cubicBezTo>
                  <a:cubicBezTo>
                    <a:pt x="656671" y="76078"/>
                    <a:pt x="673355" y="116356"/>
                    <a:pt x="673355" y="158354"/>
                  </a:cubicBezTo>
                  <a:lnTo>
                    <a:pt x="673355" y="621190"/>
                  </a:lnTo>
                  <a:cubicBezTo>
                    <a:pt x="673355" y="663189"/>
                    <a:pt x="656671" y="703467"/>
                    <a:pt x="626974" y="733164"/>
                  </a:cubicBezTo>
                  <a:cubicBezTo>
                    <a:pt x="597277" y="762861"/>
                    <a:pt x="556999" y="779544"/>
                    <a:pt x="515001" y="779544"/>
                  </a:cubicBezTo>
                  <a:lnTo>
                    <a:pt x="158354" y="779544"/>
                  </a:lnTo>
                  <a:cubicBezTo>
                    <a:pt x="116356" y="779544"/>
                    <a:pt x="76078" y="762861"/>
                    <a:pt x="46381" y="733164"/>
                  </a:cubicBezTo>
                  <a:cubicBezTo>
                    <a:pt x="16684" y="703467"/>
                    <a:pt x="0" y="663189"/>
                    <a:pt x="0" y="621190"/>
                  </a:cubicBezTo>
                  <a:lnTo>
                    <a:pt x="0" y="158354"/>
                  </a:lnTo>
                  <a:cubicBezTo>
                    <a:pt x="0" y="116356"/>
                    <a:pt x="16684" y="76078"/>
                    <a:pt x="46381" y="46381"/>
                  </a:cubicBezTo>
                  <a:cubicBezTo>
                    <a:pt x="76078" y="16684"/>
                    <a:pt x="116356" y="0"/>
                    <a:pt x="158354" y="0"/>
                  </a:cubicBezTo>
                  <a:close/>
                </a:path>
              </a:pathLst>
            </a:custGeom>
            <a:solidFill>
              <a:srgbClr val="FDA715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673355" cy="80811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1B4444"/>
                  </a:solidFill>
                  <a:latin typeface="Montserrat Classic"/>
                </a:rPr>
                <a:t>1D CNN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1B4444"/>
                  </a:solidFill>
                  <a:latin typeface="Montserrat Classic"/>
                </a:rPr>
                <a:t>filters=64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1B4444"/>
                  </a:solidFill>
                  <a:latin typeface="Montserrat Classic"/>
                </a:rPr>
                <a:t>kernel_size=3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1B4444"/>
                  </a:solidFill>
                  <a:latin typeface="Montserrat Classic"/>
                </a:rPr>
                <a:t>BatchNormalization 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1B4444"/>
                  </a:solidFill>
                  <a:latin typeface="Montserrat Classic"/>
                </a:rPr>
                <a:t>LeakyReLU 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1B4444"/>
                  </a:solidFill>
                  <a:latin typeface="Montserrat Classic"/>
                </a:rPr>
                <a:t>MaxPooling1D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1B4444"/>
                  </a:solidFill>
                  <a:latin typeface="Montserrat Classic"/>
                </a:rPr>
                <a:t>Dropout(0.3)</a:t>
              </a:r>
            </a:p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AutoShape 18" id="18"/>
          <p:cNvSpPr/>
          <p:nvPr/>
        </p:nvSpPr>
        <p:spPr>
          <a:xfrm>
            <a:off x="7630586" y="7365960"/>
            <a:ext cx="581135" cy="19049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9" id="19"/>
          <p:cNvGrpSpPr/>
          <p:nvPr/>
        </p:nvGrpSpPr>
        <p:grpSpPr>
          <a:xfrm rot="0">
            <a:off x="8211720" y="5687009"/>
            <a:ext cx="2829997" cy="3396001"/>
            <a:chOff x="0" y="0"/>
            <a:chExt cx="649620" cy="77954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49620" cy="779544"/>
            </a:xfrm>
            <a:custGeom>
              <a:avLst/>
              <a:gdLst/>
              <a:ahLst/>
              <a:cxnLst/>
              <a:rect r="r" b="b" t="t" l="l"/>
              <a:pathLst>
                <a:path h="779544" w="649620">
                  <a:moveTo>
                    <a:pt x="164140" y="0"/>
                  </a:moveTo>
                  <a:lnTo>
                    <a:pt x="485480" y="0"/>
                  </a:lnTo>
                  <a:cubicBezTo>
                    <a:pt x="576132" y="0"/>
                    <a:pt x="649620" y="73488"/>
                    <a:pt x="649620" y="164140"/>
                  </a:cubicBezTo>
                  <a:lnTo>
                    <a:pt x="649620" y="615405"/>
                  </a:lnTo>
                  <a:cubicBezTo>
                    <a:pt x="649620" y="706057"/>
                    <a:pt x="576132" y="779544"/>
                    <a:pt x="485480" y="779544"/>
                  </a:cubicBezTo>
                  <a:lnTo>
                    <a:pt x="164140" y="779544"/>
                  </a:lnTo>
                  <a:cubicBezTo>
                    <a:pt x="73488" y="779544"/>
                    <a:pt x="0" y="706057"/>
                    <a:pt x="0" y="615405"/>
                  </a:cubicBezTo>
                  <a:lnTo>
                    <a:pt x="0" y="164140"/>
                  </a:lnTo>
                  <a:cubicBezTo>
                    <a:pt x="0" y="73488"/>
                    <a:pt x="73488" y="0"/>
                    <a:pt x="164140" y="0"/>
                  </a:cubicBezTo>
                  <a:close/>
                </a:path>
              </a:pathLst>
            </a:custGeom>
            <a:solidFill>
              <a:srgbClr val="FDA715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649620" cy="80811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1B4444"/>
                  </a:solidFill>
                  <a:latin typeface="Montserrat Classic"/>
                </a:rPr>
                <a:t>1D CNN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1B4444"/>
                  </a:solidFill>
                  <a:latin typeface="Montserrat Classic"/>
                </a:rPr>
                <a:t>filters=128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1B4444"/>
                  </a:solidFill>
                  <a:latin typeface="Montserrat Classic"/>
                </a:rPr>
                <a:t>kernel_size=3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1B4444"/>
                  </a:solidFill>
                  <a:latin typeface="Montserrat Classic"/>
                </a:rPr>
                <a:t>BatchNormalization 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1B4444"/>
                  </a:solidFill>
                  <a:latin typeface="Montserrat Classic"/>
                </a:rPr>
                <a:t>LeakyReLU MaxPooling1D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1B4444"/>
                  </a:solidFill>
                  <a:latin typeface="Montserrat Classic"/>
                </a:rPr>
                <a:t>Dropout(0.3)</a:t>
              </a:r>
            </a:p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869650" y="5653681"/>
            <a:ext cx="2938278" cy="3405507"/>
            <a:chOff x="0" y="0"/>
            <a:chExt cx="674475" cy="78172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74475" cy="781727"/>
            </a:xfrm>
            <a:custGeom>
              <a:avLst/>
              <a:gdLst/>
              <a:ahLst/>
              <a:cxnLst/>
              <a:rect r="r" b="b" t="t" l="l"/>
              <a:pathLst>
                <a:path h="781727" w="674475">
                  <a:moveTo>
                    <a:pt x="158091" y="0"/>
                  </a:moveTo>
                  <a:lnTo>
                    <a:pt x="516384" y="0"/>
                  </a:lnTo>
                  <a:cubicBezTo>
                    <a:pt x="558313" y="0"/>
                    <a:pt x="598524" y="16656"/>
                    <a:pt x="628171" y="46304"/>
                  </a:cubicBezTo>
                  <a:cubicBezTo>
                    <a:pt x="657819" y="75952"/>
                    <a:pt x="674475" y="116163"/>
                    <a:pt x="674475" y="158091"/>
                  </a:cubicBezTo>
                  <a:lnTo>
                    <a:pt x="674475" y="623636"/>
                  </a:lnTo>
                  <a:cubicBezTo>
                    <a:pt x="674475" y="665564"/>
                    <a:pt x="657819" y="705775"/>
                    <a:pt x="628171" y="735423"/>
                  </a:cubicBezTo>
                  <a:cubicBezTo>
                    <a:pt x="598524" y="765071"/>
                    <a:pt x="558313" y="781727"/>
                    <a:pt x="516384" y="781727"/>
                  </a:cubicBezTo>
                  <a:lnTo>
                    <a:pt x="158091" y="781727"/>
                  </a:lnTo>
                  <a:cubicBezTo>
                    <a:pt x="116163" y="781727"/>
                    <a:pt x="75952" y="765071"/>
                    <a:pt x="46304" y="735423"/>
                  </a:cubicBezTo>
                  <a:cubicBezTo>
                    <a:pt x="16656" y="705775"/>
                    <a:pt x="0" y="665564"/>
                    <a:pt x="0" y="623636"/>
                  </a:cubicBezTo>
                  <a:lnTo>
                    <a:pt x="0" y="158091"/>
                  </a:lnTo>
                  <a:cubicBezTo>
                    <a:pt x="0" y="116163"/>
                    <a:pt x="16656" y="75952"/>
                    <a:pt x="46304" y="46304"/>
                  </a:cubicBezTo>
                  <a:cubicBezTo>
                    <a:pt x="75952" y="16656"/>
                    <a:pt x="116163" y="0"/>
                    <a:pt x="158091" y="0"/>
                  </a:cubicBezTo>
                  <a:close/>
                </a:path>
              </a:pathLst>
            </a:custGeom>
            <a:solidFill>
              <a:srgbClr val="FDA715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674475" cy="81030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1B4444"/>
                  </a:solidFill>
                  <a:latin typeface="Montserrat Classic"/>
                </a:rPr>
                <a:t> Flatten() 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1B4444"/>
                  </a:solidFill>
                  <a:latin typeface="Montserrat Classic"/>
                </a:rPr>
                <a:t>Dense(256, activation='relu') Dropout(0.5)) 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1B4444"/>
                  </a:solidFill>
                  <a:latin typeface="Montserrat Classic"/>
                </a:rPr>
                <a:t>Dense(1, activation='sigmoid')</a:t>
              </a:r>
            </a:p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AutoShape 25" id="25"/>
          <p:cNvSpPr/>
          <p:nvPr/>
        </p:nvSpPr>
        <p:spPr>
          <a:xfrm flipV="true">
            <a:off x="11041718" y="7375484"/>
            <a:ext cx="828041" cy="9525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  <p:transition spd="fast">
    <p:wipe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44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335146" y="4307251"/>
            <a:ext cx="3523234" cy="1500320"/>
            <a:chOff x="0" y="0"/>
            <a:chExt cx="812800" cy="3461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346119"/>
            </a:xfrm>
            <a:custGeom>
              <a:avLst/>
              <a:gdLst/>
              <a:ahLst/>
              <a:cxnLst/>
              <a:rect r="r" b="b" t="t" l="l"/>
              <a:pathLst>
                <a:path h="346119" w="812800">
                  <a:moveTo>
                    <a:pt x="131843" y="0"/>
                  </a:moveTo>
                  <a:lnTo>
                    <a:pt x="680957" y="0"/>
                  </a:lnTo>
                  <a:cubicBezTo>
                    <a:pt x="753772" y="0"/>
                    <a:pt x="812800" y="59028"/>
                    <a:pt x="812800" y="131843"/>
                  </a:cubicBezTo>
                  <a:lnTo>
                    <a:pt x="812800" y="214276"/>
                  </a:lnTo>
                  <a:cubicBezTo>
                    <a:pt x="812800" y="287091"/>
                    <a:pt x="753772" y="346119"/>
                    <a:pt x="680957" y="346119"/>
                  </a:cubicBezTo>
                  <a:lnTo>
                    <a:pt x="131843" y="346119"/>
                  </a:lnTo>
                  <a:cubicBezTo>
                    <a:pt x="59028" y="346119"/>
                    <a:pt x="0" y="287091"/>
                    <a:pt x="0" y="214276"/>
                  </a:cubicBezTo>
                  <a:lnTo>
                    <a:pt x="0" y="131843"/>
                  </a:lnTo>
                  <a:cubicBezTo>
                    <a:pt x="0" y="59028"/>
                    <a:pt x="59028" y="0"/>
                    <a:pt x="131843" y="0"/>
                  </a:cubicBezTo>
                  <a:close/>
                </a:path>
              </a:pathLst>
            </a:custGeom>
            <a:solidFill>
              <a:srgbClr val="FDA71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39374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178565" y="3945241"/>
            <a:ext cx="2516448" cy="933641"/>
            <a:chOff x="0" y="0"/>
            <a:chExt cx="1229054" cy="4559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9054" cy="455998"/>
            </a:xfrm>
            <a:custGeom>
              <a:avLst/>
              <a:gdLst/>
              <a:ahLst/>
              <a:cxnLst/>
              <a:rect r="r" b="b" t="t" l="l"/>
              <a:pathLst>
                <a:path h="455998" w="1229054">
                  <a:moveTo>
                    <a:pt x="0" y="0"/>
                  </a:moveTo>
                  <a:lnTo>
                    <a:pt x="1229054" y="0"/>
                  </a:lnTo>
                  <a:lnTo>
                    <a:pt x="1229054" y="455998"/>
                  </a:lnTo>
                  <a:lnTo>
                    <a:pt x="0" y="455998"/>
                  </a:ln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29054" cy="49409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B4444"/>
                  </a:solidFill>
                  <a:latin typeface="Montserrat Classic"/>
                </a:rPr>
                <a:t>Model Training and Evaluation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859217" y="2843395"/>
            <a:ext cx="2511007" cy="884157"/>
            <a:chOff x="0" y="0"/>
            <a:chExt cx="1226396" cy="4318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26396" cy="431829"/>
            </a:xfrm>
            <a:custGeom>
              <a:avLst/>
              <a:gdLst/>
              <a:ahLst/>
              <a:cxnLst/>
              <a:rect r="r" b="b" t="t" l="l"/>
              <a:pathLst>
                <a:path h="431829" w="1226396">
                  <a:moveTo>
                    <a:pt x="0" y="0"/>
                  </a:moveTo>
                  <a:lnTo>
                    <a:pt x="1226396" y="0"/>
                  </a:lnTo>
                  <a:lnTo>
                    <a:pt x="1226396" y="431829"/>
                  </a:lnTo>
                  <a:lnTo>
                    <a:pt x="0" y="431829"/>
                  </a:ln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26396" cy="46992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B4444"/>
                  </a:solidFill>
                  <a:latin typeface="Montserrat Classic"/>
                </a:rPr>
                <a:t>Feature Extraction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791044" y="6649464"/>
            <a:ext cx="2779962" cy="933641"/>
            <a:chOff x="0" y="0"/>
            <a:chExt cx="1357756" cy="45599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57756" cy="455998"/>
            </a:xfrm>
            <a:custGeom>
              <a:avLst/>
              <a:gdLst/>
              <a:ahLst/>
              <a:cxnLst/>
              <a:rect r="r" b="b" t="t" l="l"/>
              <a:pathLst>
                <a:path h="455998" w="1357756">
                  <a:moveTo>
                    <a:pt x="0" y="0"/>
                  </a:moveTo>
                  <a:lnTo>
                    <a:pt x="1357756" y="0"/>
                  </a:lnTo>
                  <a:lnTo>
                    <a:pt x="1357756" y="455998"/>
                  </a:lnTo>
                  <a:lnTo>
                    <a:pt x="0" y="455998"/>
                  </a:ln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357756" cy="49409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B4444"/>
                  </a:solidFill>
                  <a:latin typeface="Montserrat Classic"/>
                </a:rPr>
                <a:t>Machine Learning Models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164555" y="3977112"/>
            <a:ext cx="2516448" cy="901769"/>
            <a:chOff x="0" y="0"/>
            <a:chExt cx="1229054" cy="44043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29054" cy="440431"/>
            </a:xfrm>
            <a:custGeom>
              <a:avLst/>
              <a:gdLst/>
              <a:ahLst/>
              <a:cxnLst/>
              <a:rect r="r" b="b" t="t" l="l"/>
              <a:pathLst>
                <a:path h="440431" w="1229054">
                  <a:moveTo>
                    <a:pt x="0" y="0"/>
                  </a:moveTo>
                  <a:lnTo>
                    <a:pt x="1229054" y="0"/>
                  </a:lnTo>
                  <a:lnTo>
                    <a:pt x="1229054" y="440431"/>
                  </a:lnTo>
                  <a:lnTo>
                    <a:pt x="0" y="440431"/>
                  </a:ln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229054" cy="47853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B4444"/>
                  </a:solidFill>
                  <a:latin typeface="Montserrat Classic"/>
                </a:rPr>
                <a:t>CNN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 flipV="true">
            <a:off x="9858379" y="4736819"/>
            <a:ext cx="1306176" cy="320592"/>
          </a:xfrm>
          <a:prstGeom prst="line">
            <a:avLst/>
          </a:prstGeom>
          <a:ln cap="rnd" w="19050">
            <a:solidFill>
              <a:srgbClr val="E5E5E5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8" id="18"/>
          <p:cNvSpPr/>
          <p:nvPr/>
        </p:nvSpPr>
        <p:spPr>
          <a:xfrm flipH="true" flipV="true">
            <a:off x="5695013" y="4633919"/>
            <a:ext cx="654836" cy="115465"/>
          </a:xfrm>
          <a:prstGeom prst="line">
            <a:avLst/>
          </a:prstGeom>
          <a:ln cap="rnd" w="19050">
            <a:solidFill>
              <a:srgbClr val="E5E5E5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9" id="19"/>
          <p:cNvSpPr/>
          <p:nvPr/>
        </p:nvSpPr>
        <p:spPr>
          <a:xfrm flipV="true">
            <a:off x="8104365" y="3727552"/>
            <a:ext cx="5875" cy="579699"/>
          </a:xfrm>
          <a:prstGeom prst="line">
            <a:avLst/>
          </a:prstGeom>
          <a:ln cap="rnd" w="19050">
            <a:solidFill>
              <a:srgbClr val="E5E5E5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0" id="20"/>
          <p:cNvSpPr/>
          <p:nvPr/>
        </p:nvSpPr>
        <p:spPr>
          <a:xfrm>
            <a:off x="8127464" y="5807571"/>
            <a:ext cx="34456" cy="841893"/>
          </a:xfrm>
          <a:prstGeom prst="line">
            <a:avLst/>
          </a:prstGeom>
          <a:ln cap="rnd" w="19050">
            <a:solidFill>
              <a:srgbClr val="E5E5E5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1" id="21"/>
          <p:cNvGrpSpPr/>
          <p:nvPr/>
        </p:nvGrpSpPr>
        <p:grpSpPr>
          <a:xfrm rot="0">
            <a:off x="7034627" y="1491105"/>
            <a:ext cx="2272258" cy="895485"/>
            <a:chOff x="0" y="0"/>
            <a:chExt cx="1109790" cy="43736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09790" cy="437362"/>
            </a:xfrm>
            <a:custGeom>
              <a:avLst/>
              <a:gdLst/>
              <a:ahLst/>
              <a:cxnLst/>
              <a:rect r="r" b="b" t="t" l="l"/>
              <a:pathLst>
                <a:path h="437362" w="1109790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5E5E5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E5E5E5"/>
                  </a:solidFill>
                  <a:latin typeface="Montserrat Classic"/>
                </a:rPr>
                <a:t>Data Preprocessing</a:t>
              </a:r>
            </a:p>
          </p:txBody>
        </p:sp>
      </p:grpSp>
      <p:sp>
        <p:nvSpPr>
          <p:cNvPr name="AutoShape 24" id="24"/>
          <p:cNvSpPr/>
          <p:nvPr/>
        </p:nvSpPr>
        <p:spPr>
          <a:xfrm flipV="true">
            <a:off x="8133116" y="2386590"/>
            <a:ext cx="19008" cy="456805"/>
          </a:xfrm>
          <a:prstGeom prst="line">
            <a:avLst/>
          </a:prstGeom>
          <a:ln cap="rnd" w="19050">
            <a:solidFill>
              <a:srgbClr val="E5E5E5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5" id="25"/>
          <p:cNvGrpSpPr/>
          <p:nvPr/>
        </p:nvGrpSpPr>
        <p:grpSpPr>
          <a:xfrm rot="0">
            <a:off x="5288836" y="62560"/>
            <a:ext cx="2272258" cy="971741"/>
            <a:chOff x="0" y="0"/>
            <a:chExt cx="1109790" cy="47460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09790" cy="474606"/>
            </a:xfrm>
            <a:custGeom>
              <a:avLst/>
              <a:gdLst/>
              <a:ahLst/>
              <a:cxnLst/>
              <a:rect r="r" b="b" t="t" l="l"/>
              <a:pathLst>
                <a:path h="474606" w="1109790">
                  <a:moveTo>
                    <a:pt x="34071" y="0"/>
                  </a:moveTo>
                  <a:lnTo>
                    <a:pt x="1075718" y="0"/>
                  </a:lnTo>
                  <a:cubicBezTo>
                    <a:pt x="1084754" y="0"/>
                    <a:pt x="1093421" y="3590"/>
                    <a:pt x="1099810" y="9979"/>
                  </a:cubicBezTo>
                  <a:cubicBezTo>
                    <a:pt x="1106200" y="16369"/>
                    <a:pt x="1109790" y="25035"/>
                    <a:pt x="1109790" y="34071"/>
                  </a:cubicBezTo>
                  <a:lnTo>
                    <a:pt x="1109790" y="440535"/>
                  </a:lnTo>
                  <a:cubicBezTo>
                    <a:pt x="1109790" y="459352"/>
                    <a:pt x="1094535" y="474606"/>
                    <a:pt x="1075718" y="474606"/>
                  </a:cubicBezTo>
                  <a:lnTo>
                    <a:pt x="34071" y="474606"/>
                  </a:lnTo>
                  <a:cubicBezTo>
                    <a:pt x="25035" y="474606"/>
                    <a:pt x="16369" y="471016"/>
                    <a:pt x="9979" y="464627"/>
                  </a:cubicBezTo>
                  <a:cubicBezTo>
                    <a:pt x="3590" y="458237"/>
                    <a:pt x="0" y="449571"/>
                    <a:pt x="0" y="440535"/>
                  </a:cubicBezTo>
                  <a:lnTo>
                    <a:pt x="0" y="34071"/>
                  </a:lnTo>
                  <a:cubicBezTo>
                    <a:pt x="0" y="15254"/>
                    <a:pt x="15254" y="0"/>
                    <a:pt x="340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A715"/>
              </a:solidFill>
              <a:prstDash val="dash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109790" cy="51270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DA715"/>
                  </a:solidFill>
                  <a:latin typeface="Montserrat Classic"/>
                </a:rPr>
                <a:t>Data Noise Filtering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372443" y="967107"/>
            <a:ext cx="2272258" cy="971741"/>
            <a:chOff x="0" y="0"/>
            <a:chExt cx="1109790" cy="474606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109790" cy="474606"/>
            </a:xfrm>
            <a:custGeom>
              <a:avLst/>
              <a:gdLst/>
              <a:ahLst/>
              <a:cxnLst/>
              <a:rect r="r" b="b" t="t" l="l"/>
              <a:pathLst>
                <a:path h="474606" w="1109790">
                  <a:moveTo>
                    <a:pt x="34071" y="0"/>
                  </a:moveTo>
                  <a:lnTo>
                    <a:pt x="1075718" y="0"/>
                  </a:lnTo>
                  <a:cubicBezTo>
                    <a:pt x="1084754" y="0"/>
                    <a:pt x="1093421" y="3590"/>
                    <a:pt x="1099810" y="9979"/>
                  </a:cubicBezTo>
                  <a:cubicBezTo>
                    <a:pt x="1106200" y="16369"/>
                    <a:pt x="1109790" y="25035"/>
                    <a:pt x="1109790" y="34071"/>
                  </a:cubicBezTo>
                  <a:lnTo>
                    <a:pt x="1109790" y="440535"/>
                  </a:lnTo>
                  <a:cubicBezTo>
                    <a:pt x="1109790" y="459352"/>
                    <a:pt x="1094535" y="474606"/>
                    <a:pt x="1075718" y="474606"/>
                  </a:cubicBezTo>
                  <a:lnTo>
                    <a:pt x="34071" y="474606"/>
                  </a:lnTo>
                  <a:cubicBezTo>
                    <a:pt x="25035" y="474606"/>
                    <a:pt x="16369" y="471016"/>
                    <a:pt x="9979" y="464627"/>
                  </a:cubicBezTo>
                  <a:cubicBezTo>
                    <a:pt x="3590" y="458237"/>
                    <a:pt x="0" y="449571"/>
                    <a:pt x="0" y="440535"/>
                  </a:cubicBezTo>
                  <a:lnTo>
                    <a:pt x="0" y="34071"/>
                  </a:lnTo>
                  <a:cubicBezTo>
                    <a:pt x="0" y="15254"/>
                    <a:pt x="15254" y="0"/>
                    <a:pt x="340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A715"/>
              </a:solidFill>
              <a:prstDash val="dash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1109790" cy="51270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DA715"/>
                  </a:solidFill>
                  <a:latin typeface="Montserrat Classic"/>
                </a:rPr>
                <a:t>Health and Patient Group</a:t>
              </a:r>
            </a:p>
          </p:txBody>
        </p:sp>
      </p:grpSp>
      <p:sp>
        <p:nvSpPr>
          <p:cNvPr name="AutoShape 31" id="31"/>
          <p:cNvSpPr/>
          <p:nvPr/>
        </p:nvSpPr>
        <p:spPr>
          <a:xfrm flipH="true" flipV="true">
            <a:off x="7035018" y="1034301"/>
            <a:ext cx="573558" cy="456805"/>
          </a:xfrm>
          <a:prstGeom prst="line">
            <a:avLst/>
          </a:prstGeom>
          <a:ln cap="rnd" w="19050">
            <a:solidFill>
              <a:srgbClr val="E5E5E5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2" id="32"/>
          <p:cNvSpPr/>
          <p:nvPr/>
        </p:nvSpPr>
        <p:spPr>
          <a:xfrm flipV="true">
            <a:off x="9306885" y="1618359"/>
            <a:ext cx="1065558" cy="155108"/>
          </a:xfrm>
          <a:prstGeom prst="line">
            <a:avLst/>
          </a:prstGeom>
          <a:ln cap="rnd" w="19050">
            <a:solidFill>
              <a:srgbClr val="E5E5E5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33" id="33"/>
          <p:cNvGrpSpPr/>
          <p:nvPr/>
        </p:nvGrpSpPr>
        <p:grpSpPr>
          <a:xfrm rot="0">
            <a:off x="3519105" y="8676735"/>
            <a:ext cx="2272258" cy="971741"/>
            <a:chOff x="0" y="0"/>
            <a:chExt cx="1109790" cy="474606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109790" cy="474606"/>
            </a:xfrm>
            <a:custGeom>
              <a:avLst/>
              <a:gdLst/>
              <a:ahLst/>
              <a:cxnLst/>
              <a:rect r="r" b="b" t="t" l="l"/>
              <a:pathLst>
                <a:path h="474606" w="1109790">
                  <a:moveTo>
                    <a:pt x="0" y="0"/>
                  </a:moveTo>
                  <a:lnTo>
                    <a:pt x="1109790" y="0"/>
                  </a:lnTo>
                  <a:lnTo>
                    <a:pt x="1109790" y="474606"/>
                  </a:lnTo>
                  <a:lnTo>
                    <a:pt x="0" y="4746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5E5E5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1109790" cy="51270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E5E5E5"/>
                  </a:solidFill>
                  <a:latin typeface="Montserrat Classic"/>
                </a:rPr>
                <a:t>Logistics Regression</a:t>
              </a:r>
            </a:p>
          </p:txBody>
        </p:sp>
      </p:grpSp>
      <p:sp>
        <p:nvSpPr>
          <p:cNvPr name="AutoShape 36" id="36"/>
          <p:cNvSpPr/>
          <p:nvPr/>
        </p:nvSpPr>
        <p:spPr>
          <a:xfrm flipH="true">
            <a:off x="5162352" y="7116284"/>
            <a:ext cx="1628692" cy="1560451"/>
          </a:xfrm>
          <a:prstGeom prst="line">
            <a:avLst/>
          </a:prstGeom>
          <a:ln cap="rnd" w="19050">
            <a:solidFill>
              <a:srgbClr val="E5E5E5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37" id="37"/>
          <p:cNvGrpSpPr/>
          <p:nvPr/>
        </p:nvGrpSpPr>
        <p:grpSpPr>
          <a:xfrm rot="0">
            <a:off x="6067588" y="8752991"/>
            <a:ext cx="2272258" cy="895485"/>
            <a:chOff x="0" y="0"/>
            <a:chExt cx="1109790" cy="437362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109790" cy="437362"/>
            </a:xfrm>
            <a:custGeom>
              <a:avLst/>
              <a:gdLst/>
              <a:ahLst/>
              <a:cxnLst/>
              <a:rect r="r" b="b" t="t" l="l"/>
              <a:pathLst>
                <a:path h="437362" w="1109790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5E5E5"/>
              </a:soli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E5E5E5"/>
                  </a:solidFill>
                  <a:latin typeface="Montserrat Classic"/>
                </a:rPr>
                <a:t>KNN</a:t>
              </a:r>
            </a:p>
          </p:txBody>
        </p:sp>
      </p:grpSp>
      <p:sp>
        <p:nvSpPr>
          <p:cNvPr name="AutoShape 40" id="40"/>
          <p:cNvSpPr/>
          <p:nvPr/>
        </p:nvSpPr>
        <p:spPr>
          <a:xfrm flipH="true">
            <a:off x="7413645" y="7583105"/>
            <a:ext cx="548509" cy="1169886"/>
          </a:xfrm>
          <a:prstGeom prst="line">
            <a:avLst/>
          </a:prstGeom>
          <a:ln cap="rnd" w="19050">
            <a:solidFill>
              <a:srgbClr val="E5E5E5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41" id="41"/>
          <p:cNvSpPr txBox="true"/>
          <p:nvPr/>
        </p:nvSpPr>
        <p:spPr>
          <a:xfrm rot="0">
            <a:off x="6515519" y="4845988"/>
            <a:ext cx="3161210" cy="441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27"/>
              </a:lnSpc>
              <a:spcBef>
                <a:spcPct val="0"/>
              </a:spcBef>
            </a:pPr>
            <a:r>
              <a:rPr lang="en-US" sz="3024">
                <a:solidFill>
                  <a:srgbClr val="E5E5E5"/>
                </a:solidFill>
                <a:latin typeface="Montserrat Classic Bold"/>
              </a:rPr>
              <a:t>METHODOLOGY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8616072" y="8752991"/>
            <a:ext cx="2272258" cy="971741"/>
            <a:chOff x="0" y="0"/>
            <a:chExt cx="1109790" cy="474606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109790" cy="474606"/>
            </a:xfrm>
            <a:custGeom>
              <a:avLst/>
              <a:gdLst/>
              <a:ahLst/>
              <a:cxnLst/>
              <a:rect r="r" b="b" t="t" l="l"/>
              <a:pathLst>
                <a:path h="474606" w="1109790">
                  <a:moveTo>
                    <a:pt x="0" y="0"/>
                  </a:moveTo>
                  <a:lnTo>
                    <a:pt x="1109790" y="0"/>
                  </a:lnTo>
                  <a:lnTo>
                    <a:pt x="1109790" y="474606"/>
                  </a:lnTo>
                  <a:lnTo>
                    <a:pt x="0" y="4746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5E5E5"/>
              </a:soli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1109790" cy="51270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E5E5E5"/>
                  </a:solidFill>
                  <a:latin typeface="Montserrat Classic"/>
                </a:rPr>
                <a:t>SVM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E5E5E5"/>
                  </a:solidFill>
                  <a:latin typeface="Montserrat Classic"/>
                </a:rPr>
                <a:t>(Linear, poly,rbf )</a:t>
              </a:r>
            </a:p>
          </p:txBody>
        </p:sp>
      </p:grpSp>
      <p:sp>
        <p:nvSpPr>
          <p:cNvPr name="AutoShape 45" id="45"/>
          <p:cNvSpPr/>
          <p:nvPr/>
        </p:nvSpPr>
        <p:spPr>
          <a:xfrm>
            <a:off x="8181025" y="7583105"/>
            <a:ext cx="1110125" cy="1169886"/>
          </a:xfrm>
          <a:prstGeom prst="line">
            <a:avLst/>
          </a:prstGeom>
          <a:ln cap="rnd" w="19050">
            <a:solidFill>
              <a:srgbClr val="E5E5E5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6" id="46"/>
          <p:cNvGrpSpPr/>
          <p:nvPr/>
        </p:nvGrpSpPr>
        <p:grpSpPr>
          <a:xfrm rot="0">
            <a:off x="11164555" y="8752991"/>
            <a:ext cx="2272258" cy="895485"/>
            <a:chOff x="0" y="0"/>
            <a:chExt cx="1109790" cy="437362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109790" cy="437362"/>
            </a:xfrm>
            <a:custGeom>
              <a:avLst/>
              <a:gdLst/>
              <a:ahLst/>
              <a:cxnLst/>
              <a:rect r="r" b="b" t="t" l="l"/>
              <a:pathLst>
                <a:path h="437362" w="1109790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5E5E5"/>
              </a:solidFill>
              <a:prstDash val="solid"/>
              <a:miter/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E5E5E5"/>
                  </a:solidFill>
                  <a:latin typeface="Montserrat Classic"/>
                </a:rPr>
                <a:t>Random Forest</a:t>
              </a:r>
            </a:p>
          </p:txBody>
        </p:sp>
      </p:grpSp>
      <p:sp>
        <p:nvSpPr>
          <p:cNvPr name="AutoShape 49" id="49"/>
          <p:cNvSpPr/>
          <p:nvPr/>
        </p:nvSpPr>
        <p:spPr>
          <a:xfrm>
            <a:off x="9571006" y="7116284"/>
            <a:ext cx="2143340" cy="1636707"/>
          </a:xfrm>
          <a:prstGeom prst="line">
            <a:avLst/>
          </a:prstGeom>
          <a:ln cap="rnd" w="19050">
            <a:solidFill>
              <a:srgbClr val="E5E5E5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50" id="50"/>
          <p:cNvGrpSpPr/>
          <p:nvPr/>
        </p:nvGrpSpPr>
        <p:grpSpPr>
          <a:xfrm rot="0">
            <a:off x="14074086" y="7583105"/>
            <a:ext cx="2272258" cy="895485"/>
            <a:chOff x="0" y="0"/>
            <a:chExt cx="1109790" cy="437362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1109790" cy="437362"/>
            </a:xfrm>
            <a:custGeom>
              <a:avLst/>
              <a:gdLst/>
              <a:ahLst/>
              <a:cxnLst/>
              <a:rect r="r" b="b" t="t" l="l"/>
              <a:pathLst>
                <a:path h="437362" w="1109790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5E5E5"/>
              </a:solidFill>
              <a:prstDash val="solid"/>
              <a:miter/>
            </a:ln>
          </p:spPr>
        </p:sp>
        <p:sp>
          <p:nvSpPr>
            <p:cNvPr name="TextBox 52" id="52"/>
            <p:cNvSpPr txBox="true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E5E5E5"/>
                  </a:solidFill>
                  <a:latin typeface="Montserrat Classic"/>
                </a:rPr>
                <a:t>XGBoost</a:t>
              </a:r>
            </a:p>
          </p:txBody>
        </p:sp>
      </p:grpSp>
      <p:sp>
        <p:nvSpPr>
          <p:cNvPr name="AutoShape 53" id="53"/>
          <p:cNvSpPr/>
          <p:nvPr/>
        </p:nvSpPr>
        <p:spPr>
          <a:xfrm>
            <a:off x="9571006" y="7116284"/>
            <a:ext cx="4503079" cy="730306"/>
          </a:xfrm>
          <a:prstGeom prst="line">
            <a:avLst/>
          </a:prstGeom>
          <a:ln cap="rnd" w="19050">
            <a:solidFill>
              <a:srgbClr val="E5E5E5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54" id="54"/>
          <p:cNvGrpSpPr/>
          <p:nvPr/>
        </p:nvGrpSpPr>
        <p:grpSpPr>
          <a:xfrm rot="0">
            <a:off x="952765" y="7686488"/>
            <a:ext cx="2272258" cy="895485"/>
            <a:chOff x="0" y="0"/>
            <a:chExt cx="1109790" cy="437362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109790" cy="437362"/>
            </a:xfrm>
            <a:custGeom>
              <a:avLst/>
              <a:gdLst/>
              <a:ahLst/>
              <a:cxnLst/>
              <a:rect r="r" b="b" t="t" l="l"/>
              <a:pathLst>
                <a:path h="437362" w="1109790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5E5E5"/>
              </a:solidFill>
              <a:prstDash val="solid"/>
              <a:miter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E5E5E5"/>
                  </a:solidFill>
                  <a:latin typeface="Montserrat Classic"/>
                </a:rPr>
                <a:t>Decision Tree</a:t>
              </a:r>
            </a:p>
          </p:txBody>
        </p:sp>
      </p:grpSp>
      <p:sp>
        <p:nvSpPr>
          <p:cNvPr name="AutoShape 57" id="57"/>
          <p:cNvSpPr/>
          <p:nvPr/>
        </p:nvSpPr>
        <p:spPr>
          <a:xfrm flipH="true">
            <a:off x="3225024" y="7116284"/>
            <a:ext cx="3566021" cy="1017946"/>
          </a:xfrm>
          <a:prstGeom prst="line">
            <a:avLst/>
          </a:prstGeom>
          <a:ln cap="rnd" w="19050">
            <a:solidFill>
              <a:srgbClr val="E5E5E5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58" id="58"/>
          <p:cNvGrpSpPr/>
          <p:nvPr/>
        </p:nvGrpSpPr>
        <p:grpSpPr>
          <a:xfrm rot="0">
            <a:off x="405194" y="3855197"/>
            <a:ext cx="2272258" cy="971741"/>
            <a:chOff x="0" y="0"/>
            <a:chExt cx="1109790" cy="474606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1109790" cy="474606"/>
            </a:xfrm>
            <a:custGeom>
              <a:avLst/>
              <a:gdLst/>
              <a:ahLst/>
              <a:cxnLst/>
              <a:rect r="r" b="b" t="t" l="l"/>
              <a:pathLst>
                <a:path h="474606" w="1109790">
                  <a:moveTo>
                    <a:pt x="34071" y="0"/>
                  </a:moveTo>
                  <a:lnTo>
                    <a:pt x="1075718" y="0"/>
                  </a:lnTo>
                  <a:cubicBezTo>
                    <a:pt x="1084754" y="0"/>
                    <a:pt x="1093421" y="3590"/>
                    <a:pt x="1099810" y="9979"/>
                  </a:cubicBezTo>
                  <a:cubicBezTo>
                    <a:pt x="1106200" y="16369"/>
                    <a:pt x="1109790" y="25035"/>
                    <a:pt x="1109790" y="34071"/>
                  </a:cubicBezTo>
                  <a:lnTo>
                    <a:pt x="1109790" y="440535"/>
                  </a:lnTo>
                  <a:cubicBezTo>
                    <a:pt x="1109790" y="459352"/>
                    <a:pt x="1094535" y="474606"/>
                    <a:pt x="1075718" y="474606"/>
                  </a:cubicBezTo>
                  <a:lnTo>
                    <a:pt x="34071" y="474606"/>
                  </a:lnTo>
                  <a:cubicBezTo>
                    <a:pt x="25035" y="474606"/>
                    <a:pt x="16369" y="471016"/>
                    <a:pt x="9979" y="464627"/>
                  </a:cubicBezTo>
                  <a:cubicBezTo>
                    <a:pt x="3590" y="458237"/>
                    <a:pt x="0" y="449571"/>
                    <a:pt x="0" y="440535"/>
                  </a:cubicBezTo>
                  <a:lnTo>
                    <a:pt x="0" y="34071"/>
                  </a:lnTo>
                  <a:cubicBezTo>
                    <a:pt x="0" y="15254"/>
                    <a:pt x="15254" y="0"/>
                    <a:pt x="340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A715"/>
              </a:solidFill>
              <a:prstDash val="dash"/>
              <a:miter/>
            </a:ln>
          </p:spPr>
        </p:sp>
        <p:sp>
          <p:nvSpPr>
            <p:cNvPr name="TextBox 60" id="60"/>
            <p:cNvSpPr txBox="true"/>
            <p:nvPr/>
          </p:nvSpPr>
          <p:spPr>
            <a:xfrm>
              <a:off x="0" y="-38100"/>
              <a:ext cx="1109790" cy="51270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DA715"/>
                  </a:solidFill>
                  <a:latin typeface="Montserrat Classic"/>
                </a:rPr>
                <a:t>80:20 Train Test split</a:t>
              </a:r>
            </a:p>
          </p:txBody>
        </p:sp>
      </p:grpSp>
      <p:sp>
        <p:nvSpPr>
          <p:cNvPr name="AutoShape 61" id="61"/>
          <p:cNvSpPr/>
          <p:nvPr/>
        </p:nvSpPr>
        <p:spPr>
          <a:xfrm flipH="true" flipV="true">
            <a:off x="2677453" y="4341067"/>
            <a:ext cx="501113" cy="70994"/>
          </a:xfrm>
          <a:prstGeom prst="line">
            <a:avLst/>
          </a:prstGeom>
          <a:ln cap="rnd" w="19050">
            <a:solidFill>
              <a:srgbClr val="E5E5E5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62" id="62"/>
          <p:cNvGrpSpPr/>
          <p:nvPr/>
        </p:nvGrpSpPr>
        <p:grpSpPr>
          <a:xfrm rot="0">
            <a:off x="2677453" y="1352725"/>
            <a:ext cx="2272258" cy="971741"/>
            <a:chOff x="0" y="0"/>
            <a:chExt cx="1109790" cy="474606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1109790" cy="474606"/>
            </a:xfrm>
            <a:custGeom>
              <a:avLst/>
              <a:gdLst/>
              <a:ahLst/>
              <a:cxnLst/>
              <a:rect r="r" b="b" t="t" l="l"/>
              <a:pathLst>
                <a:path h="474606" w="1109790">
                  <a:moveTo>
                    <a:pt x="34071" y="0"/>
                  </a:moveTo>
                  <a:lnTo>
                    <a:pt x="1075718" y="0"/>
                  </a:lnTo>
                  <a:cubicBezTo>
                    <a:pt x="1084754" y="0"/>
                    <a:pt x="1093421" y="3590"/>
                    <a:pt x="1099810" y="9979"/>
                  </a:cubicBezTo>
                  <a:cubicBezTo>
                    <a:pt x="1106200" y="16369"/>
                    <a:pt x="1109790" y="25035"/>
                    <a:pt x="1109790" y="34071"/>
                  </a:cubicBezTo>
                  <a:lnTo>
                    <a:pt x="1109790" y="440535"/>
                  </a:lnTo>
                  <a:cubicBezTo>
                    <a:pt x="1109790" y="459352"/>
                    <a:pt x="1094535" y="474606"/>
                    <a:pt x="1075718" y="474606"/>
                  </a:cubicBezTo>
                  <a:lnTo>
                    <a:pt x="34071" y="474606"/>
                  </a:lnTo>
                  <a:cubicBezTo>
                    <a:pt x="25035" y="474606"/>
                    <a:pt x="16369" y="471016"/>
                    <a:pt x="9979" y="464627"/>
                  </a:cubicBezTo>
                  <a:cubicBezTo>
                    <a:pt x="3590" y="458237"/>
                    <a:pt x="0" y="449571"/>
                    <a:pt x="0" y="440535"/>
                  </a:cubicBezTo>
                  <a:lnTo>
                    <a:pt x="0" y="34071"/>
                  </a:lnTo>
                  <a:cubicBezTo>
                    <a:pt x="0" y="15254"/>
                    <a:pt x="15254" y="0"/>
                    <a:pt x="340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A715"/>
              </a:solidFill>
              <a:prstDash val="dash"/>
              <a:miter/>
            </a:ln>
          </p:spPr>
        </p:sp>
        <p:sp>
          <p:nvSpPr>
            <p:cNvPr name="TextBox 64" id="64"/>
            <p:cNvSpPr txBox="true"/>
            <p:nvPr/>
          </p:nvSpPr>
          <p:spPr>
            <a:xfrm>
              <a:off x="0" y="-38100"/>
              <a:ext cx="1109790" cy="51270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DA715"/>
                  </a:solidFill>
                  <a:latin typeface="Montserrat Classic"/>
                </a:rPr>
                <a:t>Hyperparameter Tuning</a:t>
              </a:r>
            </a:p>
          </p:txBody>
        </p:sp>
      </p:grpSp>
      <p:sp>
        <p:nvSpPr>
          <p:cNvPr name="Freeform 65" id="65"/>
          <p:cNvSpPr/>
          <p:nvPr/>
        </p:nvSpPr>
        <p:spPr>
          <a:xfrm flipH="false" flipV="false" rot="0">
            <a:off x="16510502" y="1028700"/>
            <a:ext cx="748798" cy="648050"/>
          </a:xfrm>
          <a:custGeom>
            <a:avLst/>
            <a:gdLst/>
            <a:ahLst/>
            <a:cxnLst/>
            <a:rect r="r" b="b" t="t" l="l"/>
            <a:pathLst>
              <a:path h="648050" w="748798">
                <a:moveTo>
                  <a:pt x="0" y="0"/>
                </a:moveTo>
                <a:lnTo>
                  <a:pt x="748798" y="0"/>
                </a:lnTo>
                <a:lnTo>
                  <a:pt x="748798" y="648050"/>
                </a:lnTo>
                <a:lnTo>
                  <a:pt x="0" y="648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6" id="66"/>
          <p:cNvSpPr/>
          <p:nvPr/>
        </p:nvSpPr>
        <p:spPr>
          <a:xfrm flipV="true">
            <a:off x="13681003" y="2887843"/>
            <a:ext cx="1306038" cy="1540154"/>
          </a:xfrm>
          <a:prstGeom prst="line">
            <a:avLst/>
          </a:prstGeom>
          <a:ln cap="rnd" w="19050">
            <a:solidFill>
              <a:srgbClr val="E5E5E5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67" id="67"/>
          <p:cNvSpPr/>
          <p:nvPr/>
        </p:nvSpPr>
        <p:spPr>
          <a:xfrm flipH="true" flipV="true">
            <a:off x="4931594" y="1829481"/>
            <a:ext cx="2103033" cy="109366"/>
          </a:xfrm>
          <a:prstGeom prst="line">
            <a:avLst/>
          </a:prstGeom>
          <a:ln cap="rnd" w="19050">
            <a:solidFill>
              <a:srgbClr val="E5E5E5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68" id="68"/>
          <p:cNvGrpSpPr/>
          <p:nvPr/>
        </p:nvGrpSpPr>
        <p:grpSpPr>
          <a:xfrm rot="0">
            <a:off x="14987042" y="2440100"/>
            <a:ext cx="2272258" cy="895485"/>
            <a:chOff x="0" y="0"/>
            <a:chExt cx="1109790" cy="437362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1109790" cy="437362"/>
            </a:xfrm>
            <a:custGeom>
              <a:avLst/>
              <a:gdLst/>
              <a:ahLst/>
              <a:cxnLst/>
              <a:rect r="r" b="b" t="t" l="l"/>
              <a:pathLst>
                <a:path h="437362" w="1109790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5E5E5"/>
              </a:solidFill>
              <a:prstDash val="solid"/>
              <a:miter/>
            </a:ln>
          </p:spPr>
        </p:sp>
        <p:sp>
          <p:nvSpPr>
            <p:cNvPr name="TextBox 70" id="70"/>
            <p:cNvSpPr txBox="true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E5E5E5"/>
                  </a:solidFill>
                  <a:latin typeface="Montserrat Classic"/>
                </a:rPr>
                <a:t>3 Layer 1D CNN</a:t>
              </a:r>
            </a:p>
          </p:txBody>
        </p:sp>
      </p:grpSp>
      <p:sp>
        <p:nvSpPr>
          <p:cNvPr name="AutoShape 71" id="71"/>
          <p:cNvSpPr/>
          <p:nvPr/>
        </p:nvSpPr>
        <p:spPr>
          <a:xfrm>
            <a:off x="13685452" y="4521572"/>
            <a:ext cx="1470779" cy="357309"/>
          </a:xfrm>
          <a:prstGeom prst="line">
            <a:avLst/>
          </a:prstGeom>
          <a:ln cap="rnd" w="19050">
            <a:solidFill>
              <a:srgbClr val="E5E5E5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72" id="72"/>
          <p:cNvGrpSpPr/>
          <p:nvPr/>
        </p:nvGrpSpPr>
        <p:grpSpPr>
          <a:xfrm rot="0">
            <a:off x="15156231" y="4126311"/>
            <a:ext cx="2272258" cy="1505141"/>
            <a:chOff x="0" y="0"/>
            <a:chExt cx="1109790" cy="735123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1109790" cy="735123"/>
            </a:xfrm>
            <a:custGeom>
              <a:avLst/>
              <a:gdLst/>
              <a:ahLst/>
              <a:cxnLst/>
              <a:rect r="r" b="b" t="t" l="l"/>
              <a:pathLst>
                <a:path h="735123" w="1109790">
                  <a:moveTo>
                    <a:pt x="0" y="0"/>
                  </a:moveTo>
                  <a:lnTo>
                    <a:pt x="1109790" y="0"/>
                  </a:lnTo>
                  <a:lnTo>
                    <a:pt x="1109790" y="735123"/>
                  </a:lnTo>
                  <a:lnTo>
                    <a:pt x="0" y="7351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5E5E5"/>
              </a:solidFill>
              <a:prstDash val="solid"/>
              <a:miter/>
            </a:ln>
          </p:spPr>
        </p:sp>
        <p:sp>
          <p:nvSpPr>
            <p:cNvPr name="TextBox 74" id="74"/>
            <p:cNvSpPr txBox="true"/>
            <p:nvPr/>
          </p:nvSpPr>
          <p:spPr>
            <a:xfrm>
              <a:off x="0" y="-38100"/>
              <a:ext cx="1109790" cy="77322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E5E5E5"/>
                  </a:solidFill>
                  <a:latin typeface="Montserrat Classic"/>
                </a:rPr>
                <a:t>Fully connected dense layer</a:t>
              </a:r>
            </a:p>
          </p:txBody>
        </p:sp>
      </p:grpSp>
    </p:spTree>
  </p:cSld>
  <p:clrMapOvr>
    <a:masterClrMapping/>
  </p:clrMapOvr>
  <p:transition spd="fast">
    <p:wipe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278290"/>
            <a:chOff x="0" y="0"/>
            <a:chExt cx="4816593" cy="6000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00043"/>
            </a:xfrm>
            <a:custGeom>
              <a:avLst/>
              <a:gdLst/>
              <a:ahLst/>
              <a:cxnLst/>
              <a:rect r="r" b="b" t="t" l="l"/>
              <a:pathLst>
                <a:path h="60004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00043"/>
                  </a:lnTo>
                  <a:lnTo>
                    <a:pt x="0" y="60004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6381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338789" y="9236393"/>
            <a:ext cx="8757453" cy="7571877"/>
          </a:xfrm>
          <a:custGeom>
            <a:avLst/>
            <a:gdLst/>
            <a:ahLst/>
            <a:cxnLst/>
            <a:rect r="r" b="b" t="t" l="l"/>
            <a:pathLst>
              <a:path h="7571877" w="8757453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7434" y="3322082"/>
            <a:ext cx="5452360" cy="5373382"/>
          </a:xfrm>
          <a:custGeom>
            <a:avLst/>
            <a:gdLst/>
            <a:ahLst/>
            <a:cxnLst/>
            <a:rect r="r" b="b" t="t" l="l"/>
            <a:pathLst>
              <a:path h="5373382" w="5452360">
                <a:moveTo>
                  <a:pt x="0" y="0"/>
                </a:moveTo>
                <a:lnTo>
                  <a:pt x="5452361" y="0"/>
                </a:lnTo>
                <a:lnTo>
                  <a:pt x="5452361" y="5373382"/>
                </a:lnTo>
                <a:lnTo>
                  <a:pt x="0" y="53733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43" t="0" r="-943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471641" y="2819219"/>
            <a:ext cx="5464063" cy="5876246"/>
          </a:xfrm>
          <a:custGeom>
            <a:avLst/>
            <a:gdLst/>
            <a:ahLst/>
            <a:cxnLst/>
            <a:rect r="r" b="b" t="t" l="l"/>
            <a:pathLst>
              <a:path h="5876246" w="5464063">
                <a:moveTo>
                  <a:pt x="0" y="0"/>
                </a:moveTo>
                <a:lnTo>
                  <a:pt x="5464063" y="0"/>
                </a:lnTo>
                <a:lnTo>
                  <a:pt x="5464063" y="5876245"/>
                </a:lnTo>
                <a:lnTo>
                  <a:pt x="0" y="58762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660400"/>
            <a:ext cx="10965931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49"/>
              </a:lnSpc>
              <a:spcBef>
                <a:spcPct val="0"/>
              </a:spcBef>
            </a:pPr>
            <a:r>
              <a:rPr lang="en-US" sz="5499">
                <a:solidFill>
                  <a:srgbClr val="E5E5E5"/>
                </a:solidFill>
                <a:latin typeface="Montserrat Classic Bold"/>
              </a:rPr>
              <a:t>RESULT &amp; DISCUSSION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067273" y="2548433"/>
            <a:ext cx="6404367" cy="7352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4996" indent="-227498" lvl="1">
              <a:lnSpc>
                <a:spcPts val="2950"/>
              </a:lnSpc>
              <a:buFont typeface="Arial"/>
              <a:buChar char="•"/>
            </a:pPr>
            <a:r>
              <a:rPr lang="en-US" sz="2107">
                <a:solidFill>
                  <a:srgbClr val="1B4444"/>
                </a:solidFill>
                <a:latin typeface="Montserrat Classic Semi-Bold"/>
              </a:rPr>
              <a:t>Model Evaluation Metrics:</a:t>
            </a:r>
          </a:p>
          <a:p>
            <a:pPr marL="909993" indent="-303331" lvl="2">
              <a:lnSpc>
                <a:spcPts val="2950"/>
              </a:lnSpc>
              <a:buFont typeface="Arial"/>
              <a:buChar char="⚬"/>
            </a:pPr>
            <a:r>
              <a:rPr lang="en-US" sz="2107">
                <a:solidFill>
                  <a:srgbClr val="1B4444"/>
                </a:solidFill>
                <a:latin typeface="Montserrat Classic"/>
              </a:rPr>
              <a:t>Confusion matrix and evaluation metrics for each model.</a:t>
            </a:r>
          </a:p>
          <a:p>
            <a:pPr marL="454996" indent="-227498" lvl="1">
              <a:lnSpc>
                <a:spcPts val="2950"/>
              </a:lnSpc>
              <a:buFont typeface="Arial"/>
              <a:buChar char="•"/>
            </a:pPr>
            <a:r>
              <a:rPr lang="en-US" sz="2107">
                <a:solidFill>
                  <a:srgbClr val="1B4444"/>
                </a:solidFill>
                <a:latin typeface="Montserrat Classic Semi-Bold"/>
              </a:rPr>
              <a:t>Top Performing Models:</a:t>
            </a:r>
          </a:p>
          <a:p>
            <a:pPr marL="909993" indent="-303331" lvl="2">
              <a:lnSpc>
                <a:spcPts val="2950"/>
              </a:lnSpc>
              <a:buFont typeface="Arial"/>
              <a:buChar char="⚬"/>
            </a:pPr>
            <a:r>
              <a:rPr lang="en-US" sz="2107">
                <a:solidFill>
                  <a:srgbClr val="1B4444"/>
                </a:solidFill>
                <a:latin typeface="Montserrat Classic"/>
              </a:rPr>
              <a:t>SVM and XGBoost with accuracy of 90.77% and 90.7% respectively.</a:t>
            </a:r>
          </a:p>
          <a:p>
            <a:pPr marL="909993" indent="-303331" lvl="2">
              <a:lnSpc>
                <a:spcPts val="2950"/>
              </a:lnSpc>
              <a:buFont typeface="Arial"/>
              <a:buChar char="⚬"/>
            </a:pPr>
            <a:r>
              <a:rPr lang="en-US" sz="2107">
                <a:solidFill>
                  <a:srgbClr val="1B4444"/>
                </a:solidFill>
                <a:latin typeface="Montserrat Classic"/>
              </a:rPr>
              <a:t>Logistic Regression with 89.03% accuracy.</a:t>
            </a:r>
          </a:p>
          <a:p>
            <a:pPr marL="454996" indent="-227498" lvl="1">
              <a:lnSpc>
                <a:spcPts val="2950"/>
              </a:lnSpc>
              <a:buFont typeface="Arial"/>
              <a:buChar char="•"/>
            </a:pPr>
            <a:r>
              <a:rPr lang="en-US" sz="2107">
                <a:solidFill>
                  <a:srgbClr val="1B4444"/>
                </a:solidFill>
                <a:latin typeface="Montserrat Classic Semi-Bold"/>
              </a:rPr>
              <a:t>Deep Learning Model:</a:t>
            </a:r>
          </a:p>
          <a:p>
            <a:pPr marL="909993" indent="-303331" lvl="2">
              <a:lnSpc>
                <a:spcPts val="2950"/>
              </a:lnSpc>
              <a:buFont typeface="Arial"/>
              <a:buChar char="⚬"/>
            </a:pPr>
            <a:r>
              <a:rPr lang="en-US" sz="2107">
                <a:solidFill>
                  <a:srgbClr val="1B4444"/>
                </a:solidFill>
                <a:latin typeface="Montserrat Classic"/>
              </a:rPr>
              <a:t>CNN demonstrated substantial performance with an accuracy of 86.05%.</a:t>
            </a:r>
          </a:p>
          <a:p>
            <a:pPr marL="454996" indent="-227498" lvl="1">
              <a:lnSpc>
                <a:spcPts val="2950"/>
              </a:lnSpc>
              <a:buFont typeface="Arial"/>
              <a:buChar char="•"/>
            </a:pPr>
            <a:r>
              <a:rPr lang="en-US" sz="2107">
                <a:solidFill>
                  <a:srgbClr val="1B4444"/>
                </a:solidFill>
                <a:latin typeface="Montserrat Classic Semi-Bold"/>
              </a:rPr>
              <a:t>Model Strengths:</a:t>
            </a:r>
          </a:p>
          <a:p>
            <a:pPr marL="909993" indent="-303331" lvl="2">
              <a:lnSpc>
                <a:spcPts val="2950"/>
              </a:lnSpc>
              <a:buFont typeface="Arial"/>
              <a:buChar char="⚬"/>
            </a:pPr>
            <a:r>
              <a:rPr lang="en-US" sz="2107">
                <a:solidFill>
                  <a:srgbClr val="1B4444"/>
                </a:solidFill>
                <a:latin typeface="Montserrat Classic"/>
              </a:rPr>
              <a:t>SVM's exceptional performance in EEG analysis for schizophrenia detection.</a:t>
            </a:r>
          </a:p>
          <a:p>
            <a:pPr marL="909993" indent="-303331" lvl="2">
              <a:lnSpc>
                <a:spcPts val="2950"/>
              </a:lnSpc>
              <a:buFont typeface="Arial"/>
              <a:buChar char="⚬"/>
            </a:pPr>
            <a:r>
              <a:rPr lang="en-US" sz="2107">
                <a:solidFill>
                  <a:srgbClr val="1B4444"/>
                </a:solidFill>
                <a:latin typeface="Montserrat Classic"/>
              </a:rPr>
              <a:t>CNN's effectiveness with its multi-layered neural architecture.</a:t>
            </a:r>
          </a:p>
          <a:p>
            <a:pPr marL="909993" indent="-303331" lvl="2">
              <a:lnSpc>
                <a:spcPts val="2950"/>
              </a:lnSpc>
              <a:buFont typeface="Arial"/>
              <a:buChar char="⚬"/>
            </a:pPr>
            <a:r>
              <a:rPr lang="en-US" sz="2107">
                <a:solidFill>
                  <a:srgbClr val="1B4444"/>
                </a:solidFill>
                <a:latin typeface="Montserrat Classic"/>
              </a:rPr>
              <a:t>XGBoost showcasing adaptability and competitiveness.</a:t>
            </a:r>
          </a:p>
          <a:p>
            <a:pPr>
              <a:lnSpc>
                <a:spcPts val="2950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412077" cy="10287000"/>
            <a:chOff x="0" y="0"/>
            <a:chExt cx="247890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7890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78901">
                  <a:moveTo>
                    <a:pt x="0" y="0"/>
                  </a:moveTo>
                  <a:lnTo>
                    <a:pt x="2478901" y="0"/>
                  </a:lnTo>
                  <a:lnTo>
                    <a:pt x="24789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78901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2507341"/>
            <a:ext cx="2752021" cy="2173718"/>
            <a:chOff x="0" y="0"/>
            <a:chExt cx="1319135" cy="104193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19135" cy="1041935"/>
            </a:xfrm>
            <a:custGeom>
              <a:avLst/>
              <a:gdLst/>
              <a:ahLst/>
              <a:cxnLst/>
              <a:rect r="r" b="b" t="t" l="l"/>
              <a:pathLst>
                <a:path h="1041935" w="1319135">
                  <a:moveTo>
                    <a:pt x="0" y="0"/>
                  </a:moveTo>
                  <a:lnTo>
                    <a:pt x="1319135" y="0"/>
                  </a:lnTo>
                  <a:lnTo>
                    <a:pt x="1319135" y="1041935"/>
                  </a:lnTo>
                  <a:lnTo>
                    <a:pt x="0" y="1041935"/>
                  </a:lnTo>
                  <a:close/>
                </a:path>
              </a:pathLst>
            </a:custGeom>
            <a:solidFill>
              <a:srgbClr val="FDA71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319135" cy="108956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B4444"/>
                  </a:solidFill>
                  <a:latin typeface="Montserrat Classic"/>
                </a:rPr>
                <a:t>Top Performing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B4444"/>
                  </a:solidFill>
                  <a:latin typeface="Montserrat Classic"/>
                </a:rPr>
                <a:t>Models 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592990" y="2507341"/>
            <a:ext cx="2752021" cy="2173718"/>
            <a:chOff x="0" y="0"/>
            <a:chExt cx="1319135" cy="104193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19135" cy="1041935"/>
            </a:xfrm>
            <a:custGeom>
              <a:avLst/>
              <a:gdLst/>
              <a:ahLst/>
              <a:cxnLst/>
              <a:rect r="r" b="b" t="t" l="l"/>
              <a:pathLst>
                <a:path h="1041935" w="1319135">
                  <a:moveTo>
                    <a:pt x="0" y="0"/>
                  </a:moveTo>
                  <a:lnTo>
                    <a:pt x="1319135" y="0"/>
                  </a:lnTo>
                  <a:lnTo>
                    <a:pt x="1319135" y="1041935"/>
                  </a:lnTo>
                  <a:lnTo>
                    <a:pt x="0" y="1041935"/>
                  </a:lnTo>
                  <a:close/>
                </a:path>
              </a:pathLst>
            </a:custGeom>
            <a:solidFill>
              <a:srgbClr val="FDA71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319135" cy="108956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B4444"/>
                  </a:solidFill>
                  <a:latin typeface="Montserrat Classic"/>
                </a:rPr>
                <a:t>Strengths of ML Models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644360" y="2507341"/>
            <a:ext cx="2752021" cy="2173718"/>
            <a:chOff x="0" y="0"/>
            <a:chExt cx="1319135" cy="104193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19135" cy="1041935"/>
            </a:xfrm>
            <a:custGeom>
              <a:avLst/>
              <a:gdLst/>
              <a:ahLst/>
              <a:cxnLst/>
              <a:rect r="r" b="b" t="t" l="l"/>
              <a:pathLst>
                <a:path h="1041935" w="1319135">
                  <a:moveTo>
                    <a:pt x="0" y="0"/>
                  </a:moveTo>
                  <a:lnTo>
                    <a:pt x="1319135" y="0"/>
                  </a:lnTo>
                  <a:lnTo>
                    <a:pt x="1319135" y="1041935"/>
                  </a:lnTo>
                  <a:lnTo>
                    <a:pt x="0" y="1041935"/>
                  </a:lnTo>
                  <a:close/>
                </a:path>
              </a:pathLst>
            </a:custGeom>
            <a:solidFill>
              <a:srgbClr val="FDA71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319135" cy="108956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B4444"/>
                  </a:solidFill>
                  <a:latin typeface="Montserrat Classic"/>
                </a:rPr>
                <a:t>Future Scope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75794" y="4813205"/>
            <a:ext cx="1257833" cy="125783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FDA71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28700" y="1173833"/>
            <a:ext cx="6911555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49"/>
              </a:lnSpc>
              <a:spcBef>
                <a:spcPct val="0"/>
              </a:spcBef>
            </a:pPr>
            <a:r>
              <a:rPr lang="en-US" sz="5499">
                <a:solidFill>
                  <a:srgbClr val="E5E5E5"/>
                </a:solidFill>
                <a:latin typeface="Montserrat Classic Bold"/>
              </a:rPr>
              <a:t>CONCLUSION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6340083" y="4813205"/>
            <a:ext cx="1257833" cy="1257833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FDA715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391453" y="5048352"/>
            <a:ext cx="1257833" cy="1257833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FDA715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6187181" y="1028700"/>
            <a:ext cx="748798" cy="648050"/>
          </a:xfrm>
          <a:custGeom>
            <a:avLst/>
            <a:gdLst/>
            <a:ahLst/>
            <a:cxnLst/>
            <a:rect r="r" b="b" t="t" l="l"/>
            <a:pathLst>
              <a:path h="648050" w="748798">
                <a:moveTo>
                  <a:pt x="0" y="0"/>
                </a:moveTo>
                <a:lnTo>
                  <a:pt x="748798" y="0"/>
                </a:lnTo>
                <a:lnTo>
                  <a:pt x="748798" y="648050"/>
                </a:lnTo>
                <a:lnTo>
                  <a:pt x="0" y="648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558971" y="6268085"/>
            <a:ext cx="4147067" cy="3354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88"/>
              </a:lnSpc>
            </a:pPr>
          </a:p>
          <a:p>
            <a:pPr marL="921669" indent="-307223" lvl="2">
              <a:lnSpc>
                <a:spcPts val="2988"/>
              </a:lnSpc>
              <a:buFont typeface="Arial"/>
              <a:buChar char="⚬"/>
            </a:pPr>
            <a:r>
              <a:rPr lang="en-US" sz="2134">
                <a:solidFill>
                  <a:srgbClr val="FDA715"/>
                </a:solidFill>
                <a:latin typeface="Montserrat Classic"/>
              </a:rPr>
              <a:t>SVM and XGBoost stand out with superior accuracy, precision, recall, and F1 score.</a:t>
            </a:r>
          </a:p>
          <a:p>
            <a:pPr marL="921669" indent="-307223" lvl="2">
              <a:lnSpc>
                <a:spcPts val="2988"/>
              </a:lnSpc>
              <a:spcBef>
                <a:spcPct val="0"/>
              </a:spcBef>
              <a:buFont typeface="Arial"/>
              <a:buChar char="⚬"/>
            </a:pPr>
            <a:r>
              <a:rPr lang="en-US" sz="2134">
                <a:solidFill>
                  <a:srgbClr val="FDA715"/>
                </a:solidFill>
                <a:latin typeface="Montserrat Classic"/>
              </a:rPr>
              <a:t>CNN also exhibits exceptional accuracy and precision.</a:t>
            </a:r>
          </a:p>
          <a:p>
            <a:pPr>
              <a:lnSpc>
                <a:spcPts val="2988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5123261" y="6268085"/>
            <a:ext cx="4020739" cy="3616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97"/>
              </a:lnSpc>
            </a:pPr>
          </a:p>
          <a:p>
            <a:pPr marL="893593" indent="-297864" lvl="2">
              <a:lnSpc>
                <a:spcPts val="2897"/>
              </a:lnSpc>
              <a:buFont typeface="Arial"/>
              <a:buChar char="⚬"/>
            </a:pPr>
            <a:r>
              <a:rPr lang="en-US" sz="2069">
                <a:solidFill>
                  <a:srgbClr val="FDA715"/>
                </a:solidFill>
                <a:latin typeface="Montserrat Classic"/>
              </a:rPr>
              <a:t>Each model demonstrates unique advantages.</a:t>
            </a:r>
          </a:p>
          <a:p>
            <a:pPr marL="893593" indent="-297864" lvl="2">
              <a:lnSpc>
                <a:spcPts val="2897"/>
              </a:lnSpc>
              <a:spcBef>
                <a:spcPct val="0"/>
              </a:spcBef>
              <a:buFont typeface="Arial"/>
              <a:buChar char="⚬"/>
            </a:pPr>
            <a:r>
              <a:rPr lang="en-US" sz="2069">
                <a:solidFill>
                  <a:srgbClr val="FDA715"/>
                </a:solidFill>
                <a:latin typeface="Montserrat Classic"/>
              </a:rPr>
              <a:t>Choice depends on specific application requirements, balancing accuracy, precision, and recall.</a:t>
            </a:r>
          </a:p>
          <a:p>
            <a:pPr>
              <a:lnSpc>
                <a:spcPts val="2897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9412077" y="6500282"/>
            <a:ext cx="6639633" cy="2880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17013" indent="-339004" lvl="2">
              <a:lnSpc>
                <a:spcPts val="3297"/>
              </a:lnSpc>
              <a:buFont typeface="Arial"/>
              <a:buChar char="⚬"/>
            </a:pPr>
            <a:r>
              <a:rPr lang="en-US" sz="2355">
                <a:solidFill>
                  <a:srgbClr val="FDA715"/>
                </a:solidFill>
                <a:latin typeface="Montserrat Classic"/>
              </a:rPr>
              <a:t>Explore ensemble methods or hybrid models for more robust and accurate schizophrenia detection systems.</a:t>
            </a:r>
          </a:p>
          <a:p>
            <a:pPr marL="1017013" indent="-339004" lvl="2">
              <a:lnSpc>
                <a:spcPts val="3297"/>
              </a:lnSpc>
              <a:spcBef>
                <a:spcPct val="0"/>
              </a:spcBef>
              <a:buFont typeface="Arial"/>
              <a:buChar char="⚬"/>
            </a:pPr>
            <a:r>
              <a:rPr lang="en-US" sz="2355">
                <a:solidFill>
                  <a:srgbClr val="FDA715"/>
                </a:solidFill>
                <a:latin typeface="Montserrat Classic"/>
              </a:rPr>
              <a:t>Potential for faster EEG analysis in real-time applications, especially with wearables and smartphones.</a:t>
            </a:r>
          </a:p>
          <a:p>
            <a:pPr>
              <a:lnSpc>
                <a:spcPts val="329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44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2877959" y="-4252260"/>
            <a:ext cx="7666059" cy="6631969"/>
          </a:xfrm>
          <a:custGeom>
            <a:avLst/>
            <a:gdLst/>
            <a:ahLst/>
            <a:cxnLst/>
            <a:rect r="r" b="b" t="t" l="l"/>
            <a:pathLst>
              <a:path h="6631969" w="766605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671482" y="8120929"/>
            <a:ext cx="7666059" cy="6631969"/>
          </a:xfrm>
          <a:custGeom>
            <a:avLst/>
            <a:gdLst/>
            <a:ahLst/>
            <a:cxnLst/>
            <a:rect r="r" b="b" t="t" l="l"/>
            <a:pathLst>
              <a:path h="6631969" w="7666059">
                <a:moveTo>
                  <a:pt x="7666059" y="0"/>
                </a:moveTo>
                <a:lnTo>
                  <a:pt x="0" y="0"/>
                </a:lnTo>
                <a:lnTo>
                  <a:pt x="0" y="6631968"/>
                </a:lnTo>
                <a:lnTo>
                  <a:pt x="7666059" y="6631968"/>
                </a:lnTo>
                <a:lnTo>
                  <a:pt x="766605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338789" y="9236393"/>
            <a:ext cx="8757453" cy="7571877"/>
          </a:xfrm>
          <a:custGeom>
            <a:avLst/>
            <a:gdLst/>
            <a:ahLst/>
            <a:cxnLst/>
            <a:rect r="r" b="b" t="t" l="l"/>
            <a:pathLst>
              <a:path h="7571877" w="8757453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171664" y="4274503"/>
            <a:ext cx="594467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Thank You</a:t>
            </a:r>
          </a:p>
        </p:txBody>
      </p:sp>
    </p:spTree>
  </p:cSld>
  <p:clrMapOvr>
    <a:masterClrMapping/>
  </p:clrMapOvr>
  <p:transition spd="fast">
    <p:wipe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44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60829" y="6323839"/>
            <a:ext cx="281593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5E5"/>
                </a:solidFill>
                <a:latin typeface="Montserrat Classic"/>
              </a:rPr>
              <a:t>Faiyaz Bin Yousuf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13338789" y="-4252260"/>
            <a:ext cx="7666059" cy="6631969"/>
          </a:xfrm>
          <a:custGeom>
            <a:avLst/>
            <a:gdLst/>
            <a:ahLst/>
            <a:cxnLst/>
            <a:rect r="r" b="b" t="t" l="l"/>
            <a:pathLst>
              <a:path h="6631969" w="7666059">
                <a:moveTo>
                  <a:pt x="7666059" y="0"/>
                </a:moveTo>
                <a:lnTo>
                  <a:pt x="0" y="0"/>
                </a:lnTo>
                <a:lnTo>
                  <a:pt x="0" y="6631969"/>
                </a:lnTo>
                <a:lnTo>
                  <a:pt x="7666059" y="6631969"/>
                </a:lnTo>
                <a:lnTo>
                  <a:pt x="766605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3833030" y="-4252260"/>
            <a:ext cx="7666059" cy="6631969"/>
          </a:xfrm>
          <a:custGeom>
            <a:avLst/>
            <a:gdLst/>
            <a:ahLst/>
            <a:cxnLst/>
            <a:rect r="r" b="b" t="t" l="l"/>
            <a:pathLst>
              <a:path h="6631969" w="766605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044926" y="3052477"/>
            <a:ext cx="3447737" cy="2985585"/>
            <a:chOff x="0" y="0"/>
            <a:chExt cx="4282440" cy="3708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0" t="-38462" r="0" b="-47171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3338789" y="9236393"/>
            <a:ext cx="8757453" cy="7571877"/>
          </a:xfrm>
          <a:custGeom>
            <a:avLst/>
            <a:gdLst/>
            <a:ahLst/>
            <a:cxnLst/>
            <a:rect r="r" b="b" t="t" l="l"/>
            <a:pathLst>
              <a:path h="7571877" w="8757453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795337" y="3052477"/>
            <a:ext cx="3447737" cy="2985585"/>
            <a:chOff x="0" y="0"/>
            <a:chExt cx="4282440" cy="3708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7"/>
              <a:stretch>
                <a:fillRect l="0" t="-3929" r="0" b="-11549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1111241" y="6323839"/>
            <a:ext cx="281593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5E5"/>
                </a:solidFill>
                <a:latin typeface="Montserrat Classic"/>
              </a:rPr>
              <a:t>Asief Iqbal Dieyaz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028700" y="704675"/>
            <a:ext cx="748798" cy="648050"/>
          </a:xfrm>
          <a:custGeom>
            <a:avLst/>
            <a:gdLst/>
            <a:ahLst/>
            <a:cxnLst/>
            <a:rect r="r" b="b" t="t" l="l"/>
            <a:pathLst>
              <a:path h="648050" w="748798">
                <a:moveTo>
                  <a:pt x="0" y="0"/>
                </a:moveTo>
                <a:lnTo>
                  <a:pt x="748798" y="0"/>
                </a:lnTo>
                <a:lnTo>
                  <a:pt x="748798" y="648050"/>
                </a:lnTo>
                <a:lnTo>
                  <a:pt x="0" y="6480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360829" y="6812248"/>
            <a:ext cx="281593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5E5"/>
                </a:solidFill>
                <a:latin typeface="Montserrat Classic"/>
              </a:rPr>
              <a:t>ID-22101845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111241" y="6812248"/>
            <a:ext cx="281593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5E5"/>
                </a:solidFill>
                <a:latin typeface="Montserrat Classic"/>
              </a:rPr>
              <a:t>ID-23341081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44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1289068" y="8457499"/>
            <a:ext cx="6614674" cy="5722407"/>
          </a:xfrm>
          <a:custGeom>
            <a:avLst/>
            <a:gdLst/>
            <a:ahLst/>
            <a:cxnLst/>
            <a:rect r="r" b="b" t="t" l="l"/>
            <a:pathLst>
              <a:path h="5722407" w="6614674">
                <a:moveTo>
                  <a:pt x="0" y="5722407"/>
                </a:moveTo>
                <a:lnTo>
                  <a:pt x="6614674" y="5722407"/>
                </a:lnTo>
                <a:lnTo>
                  <a:pt x="6614674" y="0"/>
                </a:lnTo>
                <a:lnTo>
                  <a:pt x="0" y="0"/>
                </a:lnTo>
                <a:lnTo>
                  <a:pt x="0" y="572240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8583584" y="1471617"/>
          <a:ext cx="8675716" cy="7343766"/>
        </p:xfrm>
        <a:graphic>
          <a:graphicData uri="http://schemas.openxmlformats.org/drawingml/2006/table">
            <a:tbl>
              <a:tblPr/>
              <a:tblGrid>
                <a:gridCol w="1425275"/>
                <a:gridCol w="7250440"/>
              </a:tblGrid>
              <a:tr h="14795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>
                          <a:solidFill>
                            <a:srgbClr val="1B4444"/>
                          </a:solidFill>
                          <a:latin typeface="Montserrat Classic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E5E5E5"/>
                          </a:solidFill>
                          <a:latin typeface="Montserrat Classic"/>
                        </a:rPr>
                        <a:t>Abstract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95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>
                          <a:solidFill>
                            <a:srgbClr val="1B4444"/>
                          </a:solidFill>
                          <a:latin typeface="Montserrat Classic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E5E5E5"/>
                          </a:solidFill>
                          <a:latin typeface="Montserrat Classic"/>
                        </a:rPr>
                        <a:t>Introduction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67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>
                          <a:solidFill>
                            <a:srgbClr val="1B4444"/>
                          </a:solidFill>
                          <a:latin typeface="Montserrat Classic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E5E5E5"/>
                          </a:solidFill>
                          <a:latin typeface="Montserrat Classic"/>
                        </a:rPr>
                        <a:t>Background and Literature Review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683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>
                          <a:solidFill>
                            <a:srgbClr val="1B4444"/>
                          </a:solidFill>
                          <a:latin typeface="Montserrat Classic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E5E5E5"/>
                          </a:solidFill>
                          <a:latin typeface="Montserrat Classic"/>
                        </a:rPr>
                        <a:t>Collected Data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95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>
                          <a:solidFill>
                            <a:srgbClr val="1B4444"/>
                          </a:solidFill>
                          <a:latin typeface="Montserrat Classic Bold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E5E5E5"/>
                          </a:solidFill>
                          <a:latin typeface="Montserrat Classic"/>
                        </a:rPr>
                        <a:t>Methodology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548740" y="4585911"/>
            <a:ext cx="4536641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E5E5E5"/>
                </a:solidFill>
                <a:latin typeface="Montserrat Classic"/>
              </a:rPr>
              <a:t>OUTLINE</a:t>
            </a:r>
          </a:p>
        </p:txBody>
      </p:sp>
      <p:sp>
        <p:nvSpPr>
          <p:cNvPr name="Freeform 5" id="5"/>
          <p:cNvSpPr/>
          <p:nvPr/>
        </p:nvSpPr>
        <p:spPr>
          <a:xfrm flipH="true" flipV="true" rot="-10800000">
            <a:off x="-1289068" y="-3575372"/>
            <a:ext cx="6252172" cy="5405759"/>
          </a:xfrm>
          <a:custGeom>
            <a:avLst/>
            <a:gdLst/>
            <a:ahLst/>
            <a:cxnLst/>
            <a:rect r="r" b="b" t="t" l="l"/>
            <a:pathLst>
              <a:path h="5405759" w="6252172">
                <a:moveTo>
                  <a:pt x="6252172" y="5405759"/>
                </a:moveTo>
                <a:lnTo>
                  <a:pt x="0" y="5405759"/>
                </a:lnTo>
                <a:lnTo>
                  <a:pt x="0" y="0"/>
                </a:lnTo>
                <a:lnTo>
                  <a:pt x="6252172" y="0"/>
                </a:lnTo>
                <a:lnTo>
                  <a:pt x="6252172" y="540575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42662" y="3742660"/>
            <a:ext cx="748798" cy="648050"/>
          </a:xfrm>
          <a:custGeom>
            <a:avLst/>
            <a:gdLst/>
            <a:ahLst/>
            <a:cxnLst/>
            <a:rect r="r" b="b" t="t" l="l"/>
            <a:pathLst>
              <a:path h="648050" w="748798">
                <a:moveTo>
                  <a:pt x="0" y="0"/>
                </a:moveTo>
                <a:lnTo>
                  <a:pt x="748797" y="0"/>
                </a:lnTo>
                <a:lnTo>
                  <a:pt x="748797" y="648051"/>
                </a:lnTo>
                <a:lnTo>
                  <a:pt x="0" y="6480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36393"/>
            <a:ext cx="15728030" cy="1050607"/>
            <a:chOff x="0" y="0"/>
            <a:chExt cx="4142362" cy="2767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2362" cy="276703"/>
            </a:xfrm>
            <a:custGeom>
              <a:avLst/>
              <a:gdLst/>
              <a:ahLst/>
              <a:cxnLst/>
              <a:rect r="r" b="b" t="t" l="l"/>
              <a:pathLst>
                <a:path h="276703" w="4142362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338789" y="9236393"/>
            <a:ext cx="8757453" cy="7571877"/>
          </a:xfrm>
          <a:custGeom>
            <a:avLst/>
            <a:gdLst/>
            <a:ahLst/>
            <a:cxnLst/>
            <a:rect r="r" b="b" t="t" l="l"/>
            <a:pathLst>
              <a:path h="7571877" w="8757453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432813" y="1028700"/>
            <a:ext cx="8290366" cy="7178993"/>
            <a:chOff x="0" y="0"/>
            <a:chExt cx="7029450" cy="60871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029450" cy="6088380"/>
            </a:xfrm>
            <a:custGeom>
              <a:avLst/>
              <a:gdLst/>
              <a:ahLst/>
              <a:cxnLst/>
              <a:rect r="r" b="b" t="t" l="l"/>
              <a:pathLst>
                <a:path h="6088380" w="7029450">
                  <a:moveTo>
                    <a:pt x="5271770" y="0"/>
                  </a:moveTo>
                  <a:lnTo>
                    <a:pt x="1757680" y="0"/>
                  </a:lnTo>
                  <a:lnTo>
                    <a:pt x="0" y="3044190"/>
                  </a:lnTo>
                  <a:lnTo>
                    <a:pt x="0" y="4330700"/>
                  </a:lnTo>
                  <a:cubicBezTo>
                    <a:pt x="0" y="5300980"/>
                    <a:pt x="787400" y="6088380"/>
                    <a:pt x="1757680" y="6088380"/>
                  </a:cubicBezTo>
                  <a:lnTo>
                    <a:pt x="5271770" y="6088380"/>
                  </a:lnTo>
                  <a:lnTo>
                    <a:pt x="7029450" y="3044190"/>
                  </a:lnTo>
                  <a:lnTo>
                    <a:pt x="7029450" y="1757680"/>
                  </a:lnTo>
                  <a:cubicBezTo>
                    <a:pt x="7029450" y="787400"/>
                    <a:pt x="6242050" y="0"/>
                    <a:pt x="5271770" y="0"/>
                  </a:cubicBezTo>
                  <a:close/>
                </a:path>
              </a:pathLst>
            </a:custGeom>
            <a:blipFill>
              <a:blip r:embed="rId4"/>
              <a:stretch>
                <a:fillRect l="-18363" t="0" r="-35613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743643" y="-4954688"/>
            <a:ext cx="7666059" cy="6631969"/>
          </a:xfrm>
          <a:custGeom>
            <a:avLst/>
            <a:gdLst/>
            <a:ahLst/>
            <a:cxnLst/>
            <a:rect r="r" b="b" t="t" l="l"/>
            <a:pathLst>
              <a:path h="6631969" w="7666059">
                <a:moveTo>
                  <a:pt x="0" y="0"/>
                </a:moveTo>
                <a:lnTo>
                  <a:pt x="7666059" y="0"/>
                </a:lnTo>
                <a:lnTo>
                  <a:pt x="7666059" y="6631969"/>
                </a:lnTo>
                <a:lnTo>
                  <a:pt x="0" y="66319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469962" y="380650"/>
            <a:ext cx="748798" cy="648050"/>
          </a:xfrm>
          <a:custGeom>
            <a:avLst/>
            <a:gdLst/>
            <a:ahLst/>
            <a:cxnLst/>
            <a:rect r="r" b="b" t="t" l="l"/>
            <a:pathLst>
              <a:path h="648050" w="748798">
                <a:moveTo>
                  <a:pt x="0" y="0"/>
                </a:moveTo>
                <a:lnTo>
                  <a:pt x="748798" y="0"/>
                </a:lnTo>
                <a:lnTo>
                  <a:pt x="748798" y="648050"/>
                </a:lnTo>
                <a:lnTo>
                  <a:pt x="0" y="6480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31192" y="1988875"/>
            <a:ext cx="8115300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1B4444"/>
                </a:solidFill>
                <a:latin typeface="Montserrat Classic Bold"/>
              </a:rPr>
              <a:t>ABSTRACT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2418" y="3325994"/>
            <a:ext cx="9452541" cy="4750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8218" indent="-294109" lvl="1">
              <a:lnSpc>
                <a:spcPts val="3814"/>
              </a:lnSpc>
              <a:buFont typeface="Arial"/>
              <a:buChar char="•"/>
            </a:pPr>
            <a:r>
              <a:rPr lang="en-US" sz="2724" u="sng">
                <a:solidFill>
                  <a:srgbClr val="000000"/>
                </a:solidFill>
                <a:latin typeface="Montserrat Classic Bold"/>
              </a:rPr>
              <a:t>Objective:</a:t>
            </a:r>
            <a:r>
              <a:rPr lang="en-US" sz="2724">
                <a:solidFill>
                  <a:srgbClr val="000000"/>
                </a:solidFill>
                <a:latin typeface="Montserrat Classic"/>
              </a:rPr>
              <a:t> Comprehensive analysis of EEG models for specific mental disorder detection.</a:t>
            </a:r>
          </a:p>
          <a:p>
            <a:pPr marL="588218" indent="-294109" lvl="1">
              <a:lnSpc>
                <a:spcPts val="3814"/>
              </a:lnSpc>
              <a:buFont typeface="Arial"/>
              <a:buChar char="•"/>
            </a:pPr>
            <a:r>
              <a:rPr lang="en-US" sz="2724" u="sng">
                <a:solidFill>
                  <a:srgbClr val="000000"/>
                </a:solidFill>
                <a:latin typeface="Montserrat Classic Bold"/>
              </a:rPr>
              <a:t>Dataset:</a:t>
            </a:r>
            <a:r>
              <a:rPr lang="en-US" sz="2724">
                <a:solidFill>
                  <a:srgbClr val="000000"/>
                </a:solidFill>
                <a:latin typeface="Montserrat Classic"/>
              </a:rPr>
              <a:t> EEG signals from schizophrenic patients.</a:t>
            </a:r>
          </a:p>
          <a:p>
            <a:pPr marL="588218" indent="-294109" lvl="1">
              <a:lnSpc>
                <a:spcPts val="3814"/>
              </a:lnSpc>
              <a:buFont typeface="Arial"/>
              <a:buChar char="•"/>
            </a:pPr>
            <a:r>
              <a:rPr lang="en-US" sz="2724" u="sng">
                <a:solidFill>
                  <a:srgbClr val="000000"/>
                </a:solidFill>
                <a:latin typeface="Montserrat Classic Bold"/>
              </a:rPr>
              <a:t>Models:</a:t>
            </a:r>
            <a:r>
              <a:rPr lang="en-US" sz="2724">
                <a:solidFill>
                  <a:srgbClr val="000000"/>
                </a:solidFill>
                <a:latin typeface="Montserrat Classic"/>
              </a:rPr>
              <a:t> </a:t>
            </a:r>
            <a:r>
              <a:rPr lang="en-US" sz="2724">
                <a:solidFill>
                  <a:srgbClr val="000000"/>
                </a:solidFill>
                <a:latin typeface="Montserrat Classic"/>
              </a:rPr>
              <a:t>KNN, SVM (Linear and RBF), Random Forest, XGBoost, Decision Tree, and CNN.</a:t>
            </a:r>
          </a:p>
          <a:p>
            <a:pPr marL="588218" indent="-294109" lvl="1">
              <a:lnSpc>
                <a:spcPts val="3814"/>
              </a:lnSpc>
              <a:buFont typeface="Arial"/>
              <a:buChar char="•"/>
            </a:pPr>
            <a:r>
              <a:rPr lang="en-US" sz="2724" u="sng">
                <a:solidFill>
                  <a:srgbClr val="000000"/>
                </a:solidFill>
                <a:latin typeface="Montserrat Classic Bold"/>
              </a:rPr>
              <a:t>Feature Extraction:</a:t>
            </a:r>
            <a:r>
              <a:rPr lang="en-US" sz="2724">
                <a:solidFill>
                  <a:srgbClr val="000000"/>
                </a:solidFill>
                <a:latin typeface="Montserrat Classic"/>
              </a:rPr>
              <a:t> Signal processing techniques.</a:t>
            </a:r>
          </a:p>
          <a:p>
            <a:pPr marL="588218" indent="-294109" lvl="1">
              <a:lnSpc>
                <a:spcPts val="3814"/>
              </a:lnSpc>
              <a:buFont typeface="Arial"/>
              <a:buChar char="•"/>
            </a:pPr>
            <a:r>
              <a:rPr lang="en-US" sz="2724" u="sng">
                <a:solidFill>
                  <a:srgbClr val="000000"/>
                </a:solidFill>
                <a:latin typeface="Montserrat Classic Bold"/>
              </a:rPr>
              <a:t>Evaluation:</a:t>
            </a:r>
            <a:r>
              <a:rPr lang="en-US" sz="2724">
                <a:solidFill>
                  <a:srgbClr val="000000"/>
                </a:solidFill>
                <a:latin typeface="Montserrat Classic"/>
              </a:rPr>
              <a:t> A</a:t>
            </a:r>
            <a:r>
              <a:rPr lang="en-US" sz="2724">
                <a:solidFill>
                  <a:srgbClr val="000000"/>
                </a:solidFill>
                <a:latin typeface="Montserrat Classic"/>
              </a:rPr>
              <a:t>ssessment of accuracy, precision, and recall.</a:t>
            </a:r>
          </a:p>
          <a:p>
            <a:pPr marL="588218" indent="-294109" lvl="1">
              <a:lnSpc>
                <a:spcPts val="3814"/>
              </a:lnSpc>
              <a:buFont typeface="Arial"/>
              <a:buChar char="•"/>
            </a:pPr>
            <a:r>
              <a:rPr lang="en-US" sz="2724" u="sng">
                <a:solidFill>
                  <a:srgbClr val="000000"/>
                </a:solidFill>
                <a:latin typeface="Montserrat Classic Bold"/>
              </a:rPr>
              <a:t>Insights:</a:t>
            </a:r>
            <a:r>
              <a:rPr lang="en-US" sz="2724">
                <a:solidFill>
                  <a:srgbClr val="000000"/>
                </a:solidFill>
                <a:latin typeface="Montserrat Classic"/>
              </a:rPr>
              <a:t> Explore efficiency in mental disorder detection using EEG data.</a:t>
            </a: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36393"/>
            <a:ext cx="15728030" cy="1050607"/>
            <a:chOff x="0" y="0"/>
            <a:chExt cx="4142362" cy="2767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2362" cy="276703"/>
            </a:xfrm>
            <a:custGeom>
              <a:avLst/>
              <a:gdLst/>
              <a:ahLst/>
              <a:cxnLst/>
              <a:rect r="r" b="b" t="t" l="l"/>
              <a:pathLst>
                <a:path h="276703" w="4142362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338789" y="9236393"/>
            <a:ext cx="8757453" cy="7571877"/>
          </a:xfrm>
          <a:custGeom>
            <a:avLst/>
            <a:gdLst/>
            <a:ahLst/>
            <a:cxnLst/>
            <a:rect r="r" b="b" t="t" l="l"/>
            <a:pathLst>
              <a:path h="7571877" w="8757453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339114" y="3508864"/>
            <a:ext cx="5541952" cy="4799020"/>
            <a:chOff x="0" y="0"/>
            <a:chExt cx="7029450" cy="60871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029450" cy="6088380"/>
            </a:xfrm>
            <a:custGeom>
              <a:avLst/>
              <a:gdLst/>
              <a:ahLst/>
              <a:cxnLst/>
              <a:rect r="r" b="b" t="t" l="l"/>
              <a:pathLst>
                <a:path h="6088380" w="7029450">
                  <a:moveTo>
                    <a:pt x="5271770" y="0"/>
                  </a:moveTo>
                  <a:lnTo>
                    <a:pt x="1757680" y="0"/>
                  </a:lnTo>
                  <a:lnTo>
                    <a:pt x="0" y="3044190"/>
                  </a:lnTo>
                  <a:lnTo>
                    <a:pt x="0" y="4330700"/>
                  </a:lnTo>
                  <a:cubicBezTo>
                    <a:pt x="0" y="5300980"/>
                    <a:pt x="787400" y="6088380"/>
                    <a:pt x="1757680" y="6088380"/>
                  </a:cubicBezTo>
                  <a:lnTo>
                    <a:pt x="5271770" y="6088380"/>
                  </a:lnTo>
                  <a:lnTo>
                    <a:pt x="7029450" y="3044190"/>
                  </a:lnTo>
                  <a:lnTo>
                    <a:pt x="7029450" y="1757680"/>
                  </a:lnTo>
                  <a:cubicBezTo>
                    <a:pt x="7029450" y="787400"/>
                    <a:pt x="6242050" y="0"/>
                    <a:pt x="5271770" y="0"/>
                  </a:cubicBezTo>
                  <a:close/>
                </a:path>
              </a:pathLst>
            </a:custGeom>
            <a:blipFill>
              <a:blip r:embed="rId4"/>
              <a:stretch>
                <a:fillRect l="-14999" t="0" r="-14999" b="0"/>
              </a:stretch>
            </a:blipFill>
          </p:spPr>
        </p:sp>
      </p:grp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5620097" y="2745750"/>
          <a:ext cx="11949328" cy="6038850"/>
        </p:xfrm>
        <a:graphic>
          <a:graphicData uri="http://schemas.openxmlformats.org/drawingml/2006/table">
            <a:tbl>
              <a:tblPr/>
              <a:tblGrid>
                <a:gridCol w="5140368"/>
                <a:gridCol w="6808961"/>
              </a:tblGrid>
              <a:tr h="18411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1B4444"/>
                          </a:solidFill>
                          <a:latin typeface="Montserrat Classic Bold"/>
                        </a:rPr>
                        <a:t>Mental Health Snapshot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388618" indent="-194309" lvl="1">
                        <a:lnSpc>
                          <a:spcPts val="251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799">
                          <a:solidFill>
                            <a:srgbClr val="1B4444"/>
                          </a:solidFill>
                          <a:latin typeface="Montserrat Classic"/>
                        </a:rPr>
                        <a:t>WHO identifies depression as a major global cause of disability.</a:t>
                      </a:r>
                      <a:endParaRPr lang="en-US" sz="1100"/>
                    </a:p>
                    <a:p>
                      <a:pPr marL="388618" indent="-194309" lvl="1">
                        <a:lnSpc>
                          <a:spcPts val="2519"/>
                        </a:lnSpc>
                        <a:buFont typeface="Arial"/>
                        <a:buChar char="•"/>
                      </a:pPr>
                      <a:r>
                        <a:rPr lang="en-US" sz="1799">
                          <a:solidFill>
                            <a:srgbClr val="1B4444"/>
                          </a:solidFill>
                          <a:latin typeface="Montserrat Classic"/>
                        </a:rPr>
                        <a:t>Non-invasive methods, like EEG analysis, gaining attention for detection.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26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1B4444"/>
                          </a:solidFill>
                          <a:latin typeface="Montserrat Classic Bold"/>
                        </a:rPr>
                        <a:t>Research Objective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388618" indent="-194309" lvl="1">
                        <a:lnSpc>
                          <a:spcPts val="251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799">
                          <a:solidFill>
                            <a:srgbClr val="1B4444"/>
                          </a:solidFill>
                          <a:latin typeface="Montserrat Classic"/>
                        </a:rPr>
                        <a:t>Targeting schizophrenia using EEG signals.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39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1B4444"/>
                          </a:solidFill>
                          <a:latin typeface="Montserrat Classic Bold"/>
                        </a:rPr>
                        <a:t>Study Framework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388618" indent="-194309" lvl="1">
                        <a:lnSpc>
                          <a:spcPts val="251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799" u="sng">
                          <a:solidFill>
                            <a:srgbClr val="1B4444"/>
                          </a:solidFill>
                          <a:latin typeface="Montserrat Classic Bold"/>
                        </a:rPr>
                        <a:t>Goal:</a:t>
                      </a:r>
                      <a:r>
                        <a:rPr lang="en-US" sz="1799">
                          <a:solidFill>
                            <a:srgbClr val="1B4444"/>
                          </a:solidFill>
                          <a:latin typeface="Montserrat Classic"/>
                        </a:rPr>
                        <a:t> Compare ML and DL models (SVM, Random Forest, XGBoost, KNN, CNN).</a:t>
                      </a:r>
                      <a:endParaRPr lang="en-US" sz="1100"/>
                    </a:p>
                    <a:p>
                      <a:pPr marL="388618" indent="-194309" lvl="1">
                        <a:lnSpc>
                          <a:spcPts val="2519"/>
                        </a:lnSpc>
                        <a:buFont typeface="Arial"/>
                        <a:buChar char="•"/>
                      </a:pPr>
                      <a:r>
                        <a:rPr lang="en-US" sz="1799">
                          <a:solidFill>
                            <a:srgbClr val="1B4444"/>
                          </a:solidFill>
                          <a:latin typeface="Montserrat Classic"/>
                        </a:rPr>
                        <a:t>E</a:t>
                      </a:r>
                      <a:r>
                        <a:rPr lang="en-US" sz="1799">
                          <a:solidFill>
                            <a:srgbClr val="1B4444"/>
                          </a:solidFill>
                          <a:latin typeface="Montserrat Classic"/>
                        </a:rPr>
                        <a:t>valuation based on accuracy, precision, and recall.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11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1B4444"/>
                          </a:solidFill>
                          <a:latin typeface="Montserrat Classic Bold"/>
                        </a:rPr>
                        <a:t>Contribution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388618" indent="-194309" lvl="1">
                        <a:lnSpc>
                          <a:spcPts val="251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799">
                          <a:solidFill>
                            <a:srgbClr val="1B4444"/>
                          </a:solidFill>
                          <a:latin typeface="Montserrat Classic"/>
                        </a:rPr>
                        <a:t>Insights into model performance for mental disorder detection.</a:t>
                      </a:r>
                      <a:endParaRPr lang="en-US" sz="1100"/>
                    </a:p>
                    <a:p>
                      <a:pPr marL="388618" indent="-194309" lvl="1">
                        <a:lnSpc>
                          <a:spcPts val="2519"/>
                        </a:lnSpc>
                        <a:buFont typeface="Arial"/>
                        <a:buChar char="•"/>
                      </a:pPr>
                      <a:r>
                        <a:rPr lang="en-US" sz="1799">
                          <a:solidFill>
                            <a:srgbClr val="1B4444"/>
                          </a:solidFill>
                          <a:latin typeface="Montserrat Classic"/>
                        </a:rPr>
                        <a:t>Contributes to leveraging ML for improved mental health diagnosis.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9" id="9"/>
          <p:cNvSpPr/>
          <p:nvPr/>
        </p:nvSpPr>
        <p:spPr>
          <a:xfrm flipH="true" flipV="false" rot="0">
            <a:off x="12877959" y="-4827441"/>
            <a:ext cx="7666059" cy="6631969"/>
          </a:xfrm>
          <a:custGeom>
            <a:avLst/>
            <a:gdLst/>
            <a:ahLst/>
            <a:cxnLst/>
            <a:rect r="r" b="b" t="t" l="l"/>
            <a:pathLst>
              <a:path h="6631969" w="766605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095375"/>
            <a:ext cx="7902779" cy="1095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51"/>
              </a:lnSpc>
              <a:spcBef>
                <a:spcPct val="0"/>
              </a:spcBef>
            </a:pPr>
            <a:r>
              <a:rPr lang="en-US" sz="7682">
                <a:solidFill>
                  <a:srgbClr val="1B4444"/>
                </a:solidFill>
                <a:latin typeface="Montserrat Classic Bold"/>
              </a:rPr>
              <a:t>INTRODUCTION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236347" y="543162"/>
            <a:ext cx="748798" cy="648050"/>
          </a:xfrm>
          <a:custGeom>
            <a:avLst/>
            <a:gdLst/>
            <a:ahLst/>
            <a:cxnLst/>
            <a:rect r="r" b="b" t="t" l="l"/>
            <a:pathLst>
              <a:path h="648050" w="748798">
                <a:moveTo>
                  <a:pt x="0" y="0"/>
                </a:moveTo>
                <a:lnTo>
                  <a:pt x="748797" y="0"/>
                </a:lnTo>
                <a:lnTo>
                  <a:pt x="748797" y="648051"/>
                </a:lnTo>
                <a:lnTo>
                  <a:pt x="0" y="6480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wipe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1924631"/>
          <a:ext cx="9369981" cy="2547125"/>
        </p:xfrm>
        <a:graphic>
          <a:graphicData uri="http://schemas.openxmlformats.org/drawingml/2006/table">
            <a:tbl>
              <a:tblPr/>
              <a:tblGrid>
                <a:gridCol w="6322824"/>
              </a:tblGrid>
              <a:tr h="91759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842"/>
                        </a:lnSpc>
                        <a:defRPr/>
                      </a:pPr>
                      <a:r>
                        <a:rPr lang="en-US" sz="2744">
                          <a:solidFill>
                            <a:srgbClr val="1B4444"/>
                          </a:solidFill>
                          <a:latin typeface="Montserrat Classic Bold"/>
                        </a:rPr>
                        <a:t>Growing Interest in EEG:</a:t>
                      </a:r>
                      <a:endParaRPr lang="en-US" sz="1100"/>
                    </a:p>
                  </a:txBody>
                  <a:tcPr marL="174296" marR="174296" marT="174296" marB="174296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</a:tr>
              <a:tr h="82783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6"/>
                        </a:lnSpc>
                        <a:defRPr/>
                      </a:pPr>
                      <a:r>
                        <a:rPr lang="en-US" sz="2104">
                          <a:solidFill>
                            <a:srgbClr val="1B4444"/>
                          </a:solidFill>
                          <a:latin typeface="Montserrat Classic"/>
                        </a:rPr>
                        <a:t>EEG emerged as a powerful tool for mental disorder detection.</a:t>
                      </a:r>
                      <a:endParaRPr lang="en-US" sz="1100"/>
                    </a:p>
                  </a:txBody>
                  <a:tcPr marL="174296" marR="174296" marT="174296" marB="174296" anchor="t">
                    <a:lnL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947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169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6"/>
                        </a:lnSpc>
                        <a:defRPr/>
                      </a:pPr>
                      <a:r>
                        <a:rPr lang="en-US" sz="2104">
                          <a:solidFill>
                            <a:srgbClr val="1B4444"/>
                          </a:solidFill>
                          <a:latin typeface="Montserrat Classic"/>
                        </a:rPr>
                        <a:t>The shift from subjective methods to objective and quantitative measures.</a:t>
                      </a:r>
                      <a:endParaRPr lang="en-US" sz="1100"/>
                    </a:p>
                  </a:txBody>
                  <a:tcPr marL="174296" marR="174296" marT="174296" marB="174296" anchor="t">
                    <a:lnL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947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0" y="9236393"/>
            <a:ext cx="15728030" cy="1050607"/>
            <a:chOff x="0" y="0"/>
            <a:chExt cx="4142362" cy="2767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42362" cy="276703"/>
            </a:xfrm>
            <a:custGeom>
              <a:avLst/>
              <a:gdLst/>
              <a:ahLst/>
              <a:cxnLst/>
              <a:rect r="r" b="b" t="t" l="l"/>
              <a:pathLst>
                <a:path h="276703" w="4142362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338789" y="9236393"/>
            <a:ext cx="8757453" cy="7571877"/>
          </a:xfrm>
          <a:custGeom>
            <a:avLst/>
            <a:gdLst/>
            <a:ahLst/>
            <a:cxnLst/>
            <a:rect r="r" b="b" t="t" l="l"/>
            <a:pathLst>
              <a:path h="7571877" w="8757453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884740"/>
            <a:ext cx="12737432" cy="659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70"/>
              </a:lnSpc>
              <a:spcBef>
                <a:spcPct val="0"/>
              </a:spcBef>
            </a:pPr>
            <a:r>
              <a:rPr lang="en-US" sz="4700">
                <a:solidFill>
                  <a:srgbClr val="1B4444"/>
                </a:solidFill>
                <a:latin typeface="Montserrat Classic Bold"/>
              </a:rPr>
              <a:t>BACKGROUND AND LITERATURE REVIEW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3338789" y="-5087461"/>
            <a:ext cx="7666059" cy="6631969"/>
          </a:xfrm>
          <a:custGeom>
            <a:avLst/>
            <a:gdLst/>
            <a:ahLst/>
            <a:cxnLst/>
            <a:rect r="r" b="b" t="t" l="l"/>
            <a:pathLst>
              <a:path h="6631969" w="7666059">
                <a:moveTo>
                  <a:pt x="7666059" y="0"/>
                </a:moveTo>
                <a:lnTo>
                  <a:pt x="0" y="0"/>
                </a:lnTo>
                <a:lnTo>
                  <a:pt x="0" y="6631969"/>
                </a:lnTo>
                <a:lnTo>
                  <a:pt x="7666059" y="6631969"/>
                </a:lnTo>
                <a:lnTo>
                  <a:pt x="766605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1028700" y="4851613"/>
          <a:ext cx="9369981" cy="3411265"/>
        </p:xfrm>
        <a:graphic>
          <a:graphicData uri="http://schemas.openxmlformats.org/drawingml/2006/table">
            <a:tbl>
              <a:tblPr/>
              <a:tblGrid>
                <a:gridCol w="6322824"/>
              </a:tblGrid>
              <a:tr h="93669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842"/>
                        </a:lnSpc>
                        <a:defRPr/>
                      </a:pPr>
                      <a:r>
                        <a:rPr lang="en-US" sz="2744">
                          <a:solidFill>
                            <a:srgbClr val="1B4444"/>
                          </a:solidFill>
                          <a:latin typeface="Montserrat Classic Bold"/>
                        </a:rPr>
                        <a:t>Schizophrenia Detection (Devia et al., 2019):</a:t>
                      </a:r>
                      <a:endParaRPr lang="en-US" sz="1100"/>
                    </a:p>
                  </a:txBody>
                  <a:tcPr marL="174296" marR="174296" marT="174296" marB="174296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</a:tr>
              <a:tr h="84230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6"/>
                        </a:lnSpc>
                        <a:defRPr/>
                      </a:pPr>
                      <a:r>
                        <a:rPr lang="en-US" sz="2104">
                          <a:solidFill>
                            <a:srgbClr val="1B4444"/>
                          </a:solidFill>
                          <a:latin typeface="Montserrat Classic"/>
                        </a:rPr>
                        <a:t>EEG recordings during free-viewing tasks for schizophrenia diagnosis.</a:t>
                      </a:r>
                      <a:endParaRPr lang="en-US" sz="1100"/>
                    </a:p>
                  </a:txBody>
                  <a:tcPr marL="174296" marR="174296" marT="174296" marB="174296" anchor="t">
                    <a:lnL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947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613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6"/>
                        </a:lnSpc>
                        <a:defRPr/>
                      </a:pPr>
                      <a:r>
                        <a:rPr lang="en-US" sz="2104">
                          <a:solidFill>
                            <a:srgbClr val="1B4444"/>
                          </a:solidFill>
                          <a:latin typeface="Montserrat Classic"/>
                        </a:rPr>
                        <a:t>Significant differences in occipital areas as potential biomarkers.</a:t>
                      </a:r>
                      <a:endParaRPr lang="en-US" sz="1100"/>
                    </a:p>
                  </a:txBody>
                  <a:tcPr marL="174296" marR="174296" marT="174296" marB="174296" anchor="t">
                    <a:lnL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947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613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6"/>
                        </a:lnSpc>
                        <a:defRPr/>
                      </a:pPr>
                      <a:r>
                        <a:rPr lang="en-US" sz="2104">
                          <a:solidFill>
                            <a:srgbClr val="1B4444"/>
                          </a:solidFill>
                          <a:latin typeface="Montserrat Classic"/>
                        </a:rPr>
                        <a:t>Classifier development shows promising sensitivity and specificity.</a:t>
                      </a:r>
                      <a:endParaRPr lang="en-US" sz="1100"/>
                    </a:p>
                  </a:txBody>
                  <a:tcPr marL="174296" marR="174296" marT="174296" marB="174296" anchor="t">
                    <a:lnL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947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0" id="10"/>
          <p:cNvSpPr/>
          <p:nvPr/>
        </p:nvSpPr>
        <p:spPr>
          <a:xfrm flipH="false" flipV="false" rot="0">
            <a:off x="12151211" y="3060269"/>
            <a:ext cx="5108089" cy="4756908"/>
          </a:xfrm>
          <a:custGeom>
            <a:avLst/>
            <a:gdLst/>
            <a:ahLst/>
            <a:cxnLst/>
            <a:rect r="r" b="b" t="t" l="l"/>
            <a:pathLst>
              <a:path h="4756908" w="5108089">
                <a:moveTo>
                  <a:pt x="0" y="0"/>
                </a:moveTo>
                <a:lnTo>
                  <a:pt x="5108089" y="0"/>
                </a:lnTo>
                <a:lnTo>
                  <a:pt x="5108089" y="4756908"/>
                </a:lnTo>
                <a:lnTo>
                  <a:pt x="0" y="47569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111467" y="380650"/>
            <a:ext cx="748798" cy="648050"/>
          </a:xfrm>
          <a:custGeom>
            <a:avLst/>
            <a:gdLst/>
            <a:ahLst/>
            <a:cxnLst/>
            <a:rect r="r" b="b" t="t" l="l"/>
            <a:pathLst>
              <a:path h="648050" w="748798">
                <a:moveTo>
                  <a:pt x="0" y="0"/>
                </a:moveTo>
                <a:lnTo>
                  <a:pt x="748798" y="0"/>
                </a:lnTo>
                <a:lnTo>
                  <a:pt x="748798" y="648050"/>
                </a:lnTo>
                <a:lnTo>
                  <a:pt x="0" y="6480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wipe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1742636"/>
          <a:ext cx="10387333" cy="3532864"/>
        </p:xfrm>
        <a:graphic>
          <a:graphicData uri="http://schemas.openxmlformats.org/drawingml/2006/table">
            <a:tbl>
              <a:tblPr/>
              <a:tblGrid>
                <a:gridCol w="7378744"/>
              </a:tblGrid>
              <a:tr h="98381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62"/>
                        </a:lnSpc>
                        <a:defRPr/>
                      </a:pPr>
                      <a:r>
                        <a:rPr lang="en-US" sz="2544">
                          <a:solidFill>
                            <a:srgbClr val="1B4444"/>
                          </a:solidFill>
                          <a:latin typeface="Montserrat Classic Bold"/>
                        </a:rPr>
                        <a:t>Depression Detection (Saidi et al., 2020):</a:t>
                      </a:r>
                      <a:endParaRPr lang="en-US" sz="1100"/>
                    </a:p>
                  </a:txBody>
                  <a:tcPr marL="174296" marR="174296" marT="174296" marB="174296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</a:tr>
              <a:tr h="84965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66"/>
                        </a:lnSpc>
                        <a:defRPr/>
                      </a:pPr>
                      <a:r>
                        <a:rPr lang="en-US" sz="1904">
                          <a:solidFill>
                            <a:srgbClr val="1B4444"/>
                          </a:solidFill>
                          <a:latin typeface="Montserrat Classic"/>
                        </a:rPr>
                        <a:t>Hybrid CNN-SVM model for efficient depression detection.</a:t>
                      </a:r>
                      <a:endParaRPr lang="en-US" sz="1100"/>
                    </a:p>
                  </a:txBody>
                  <a:tcPr marL="174296" marR="174296" marT="174296" marB="174296" anchor="t">
                    <a:lnL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43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974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66"/>
                        </a:lnSpc>
                        <a:defRPr/>
                      </a:pPr>
                      <a:r>
                        <a:rPr lang="en-US" sz="1904">
                          <a:solidFill>
                            <a:srgbClr val="1B4444"/>
                          </a:solidFill>
                          <a:latin typeface="Montserrat Classic"/>
                        </a:rPr>
                        <a:t>Superior accuracy compared to the baseline CNN model.</a:t>
                      </a:r>
                      <a:endParaRPr lang="en-US" sz="1100"/>
                    </a:p>
                  </a:txBody>
                  <a:tcPr marL="174296" marR="174296" marT="174296" marB="174296" anchor="t">
                    <a:lnL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43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965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66"/>
                        </a:lnSpc>
                        <a:defRPr/>
                      </a:pPr>
                      <a:r>
                        <a:rPr lang="en-US" sz="1904">
                          <a:solidFill>
                            <a:srgbClr val="1B4444"/>
                          </a:solidFill>
                          <a:latin typeface="Montserrat Classic"/>
                        </a:rPr>
                        <a:t>Highlights the potential of combining CNN and SVM for enhanced accuracy.</a:t>
                      </a:r>
                      <a:endParaRPr lang="en-US" sz="1100"/>
                    </a:p>
                  </a:txBody>
                  <a:tcPr marL="174296" marR="174296" marT="174296" marB="174296" anchor="t">
                    <a:lnL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43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0" y="9236393"/>
            <a:ext cx="15728030" cy="1050607"/>
            <a:chOff x="0" y="0"/>
            <a:chExt cx="4142362" cy="2767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42362" cy="276703"/>
            </a:xfrm>
            <a:custGeom>
              <a:avLst/>
              <a:gdLst/>
              <a:ahLst/>
              <a:cxnLst/>
              <a:rect r="r" b="b" t="t" l="l"/>
              <a:pathLst>
                <a:path h="276703" w="4142362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338789" y="9236393"/>
            <a:ext cx="8757453" cy="7571877"/>
          </a:xfrm>
          <a:custGeom>
            <a:avLst/>
            <a:gdLst/>
            <a:ahLst/>
            <a:cxnLst/>
            <a:rect r="r" b="b" t="t" l="l"/>
            <a:pathLst>
              <a:path h="7571877" w="8757453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884740"/>
            <a:ext cx="12737432" cy="659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70"/>
              </a:lnSpc>
              <a:spcBef>
                <a:spcPct val="0"/>
              </a:spcBef>
            </a:pPr>
            <a:r>
              <a:rPr lang="en-US" sz="4700">
                <a:solidFill>
                  <a:srgbClr val="1B4444"/>
                </a:solidFill>
                <a:latin typeface="Montserrat Classic Bold"/>
              </a:rPr>
              <a:t>BACKGROUND AND LITERATURE REVIEW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3338789" y="-5087461"/>
            <a:ext cx="7666059" cy="6631969"/>
          </a:xfrm>
          <a:custGeom>
            <a:avLst/>
            <a:gdLst/>
            <a:ahLst/>
            <a:cxnLst/>
            <a:rect r="r" b="b" t="t" l="l"/>
            <a:pathLst>
              <a:path h="6631969" w="7666059">
                <a:moveTo>
                  <a:pt x="7666059" y="0"/>
                </a:moveTo>
                <a:lnTo>
                  <a:pt x="0" y="0"/>
                </a:lnTo>
                <a:lnTo>
                  <a:pt x="0" y="6631969"/>
                </a:lnTo>
                <a:lnTo>
                  <a:pt x="7666059" y="6631969"/>
                </a:lnTo>
                <a:lnTo>
                  <a:pt x="766605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1028700" y="5505476"/>
          <a:ext cx="10387333" cy="3532789"/>
        </p:xfrm>
        <a:graphic>
          <a:graphicData uri="http://schemas.openxmlformats.org/drawingml/2006/table">
            <a:tbl>
              <a:tblPr/>
              <a:tblGrid>
                <a:gridCol w="7109434"/>
              </a:tblGrid>
              <a:tr h="98381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62"/>
                        </a:lnSpc>
                        <a:defRPr/>
                      </a:pPr>
                      <a:r>
                        <a:rPr lang="en-US" sz="2544">
                          <a:solidFill>
                            <a:srgbClr val="1B4444"/>
                          </a:solidFill>
                          <a:latin typeface="Montserrat Classic Bold"/>
                        </a:rPr>
                        <a:t>EEG Connectivity Networks (Bougou et al., 2019):</a:t>
                      </a:r>
                      <a:endParaRPr lang="en-US" sz="1100"/>
                    </a:p>
                  </a:txBody>
                  <a:tcPr marL="174296" marR="174296" marT="174296" marB="174296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</a:tr>
              <a:tr h="84965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66"/>
                        </a:lnSpc>
                        <a:defRPr/>
                      </a:pPr>
                      <a:r>
                        <a:rPr lang="en-US" sz="1904">
                          <a:solidFill>
                            <a:srgbClr val="1B4444"/>
                          </a:solidFill>
                          <a:latin typeface="Montserrat Classic"/>
                        </a:rPr>
                        <a:t>Innovative architecture focusing on EEG connectivity patterns.</a:t>
                      </a:r>
                      <a:endParaRPr lang="en-US" sz="1100"/>
                    </a:p>
                  </a:txBody>
                  <a:tcPr marL="174296" marR="174296" marT="174296" marB="174296" anchor="t">
                    <a:lnL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43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965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66"/>
                        </a:lnSpc>
                        <a:defRPr/>
                      </a:pPr>
                      <a:r>
                        <a:rPr lang="en-US" sz="1904">
                          <a:solidFill>
                            <a:srgbClr val="1B4444"/>
                          </a:solidFill>
                          <a:latin typeface="Montserrat Classic"/>
                        </a:rPr>
                        <a:t>Effective connectivity measures using graph theory metrics.</a:t>
                      </a:r>
                      <a:endParaRPr lang="en-US" sz="1100"/>
                    </a:p>
                  </a:txBody>
                  <a:tcPr marL="174296" marR="174296" marT="174296" marB="174296" anchor="t">
                    <a:lnL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43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965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66"/>
                        </a:lnSpc>
                        <a:defRPr/>
                      </a:pPr>
                      <a:r>
                        <a:rPr lang="en-US" sz="1904">
                          <a:solidFill>
                            <a:srgbClr val="1B4444"/>
                          </a:solidFill>
                          <a:latin typeface="Montserrat Classic"/>
                        </a:rPr>
                        <a:t>Random Forest classifier achieves notable accuracy for schizophrenia classification.</a:t>
                      </a:r>
                      <a:endParaRPr lang="en-US" sz="1100"/>
                    </a:p>
                  </a:txBody>
                  <a:tcPr marL="174296" marR="174296" marT="174296" marB="174296" anchor="t">
                    <a:lnL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43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0" id="10"/>
          <p:cNvSpPr/>
          <p:nvPr/>
        </p:nvSpPr>
        <p:spPr>
          <a:xfrm flipH="false" flipV="false" rot="0">
            <a:off x="11776165" y="3055596"/>
            <a:ext cx="6267629" cy="4175808"/>
          </a:xfrm>
          <a:custGeom>
            <a:avLst/>
            <a:gdLst/>
            <a:ahLst/>
            <a:cxnLst/>
            <a:rect r="r" b="b" t="t" l="l"/>
            <a:pathLst>
              <a:path h="4175808" w="6267629">
                <a:moveTo>
                  <a:pt x="0" y="0"/>
                </a:moveTo>
                <a:lnTo>
                  <a:pt x="6267629" y="0"/>
                </a:lnTo>
                <a:lnTo>
                  <a:pt x="6267629" y="4175808"/>
                </a:lnTo>
                <a:lnTo>
                  <a:pt x="0" y="41758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111467" y="380650"/>
            <a:ext cx="748798" cy="648050"/>
          </a:xfrm>
          <a:custGeom>
            <a:avLst/>
            <a:gdLst/>
            <a:ahLst/>
            <a:cxnLst/>
            <a:rect r="r" b="b" t="t" l="l"/>
            <a:pathLst>
              <a:path h="648050" w="748798">
                <a:moveTo>
                  <a:pt x="0" y="0"/>
                </a:moveTo>
                <a:lnTo>
                  <a:pt x="748798" y="0"/>
                </a:lnTo>
                <a:lnTo>
                  <a:pt x="748798" y="648050"/>
                </a:lnTo>
                <a:lnTo>
                  <a:pt x="0" y="6480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wipe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1742636"/>
          <a:ext cx="10501091" cy="3532789"/>
        </p:xfrm>
        <a:graphic>
          <a:graphicData uri="http://schemas.openxmlformats.org/drawingml/2006/table">
            <a:tbl>
              <a:tblPr/>
              <a:tblGrid>
                <a:gridCol w="7541248"/>
              </a:tblGrid>
              <a:tr h="98381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62"/>
                        </a:lnSpc>
                        <a:defRPr/>
                      </a:pPr>
                      <a:r>
                        <a:rPr lang="en-US" sz="2544">
                          <a:solidFill>
                            <a:srgbClr val="1B4444"/>
                          </a:solidFill>
                          <a:latin typeface="Montserrat Classic Bold"/>
                        </a:rPr>
                        <a:t>Evaluation of Brain Connectivity using EEG (Olejarczyk, 2017):</a:t>
                      </a:r>
                      <a:endParaRPr lang="en-US" sz="1100"/>
                    </a:p>
                  </a:txBody>
                  <a:tcPr marL="174296" marR="174296" marT="174296" marB="174296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</a:tr>
              <a:tr h="84965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66"/>
                        </a:lnSpc>
                        <a:defRPr/>
                      </a:pPr>
                      <a:r>
                        <a:rPr lang="en-US" sz="1904">
                          <a:solidFill>
                            <a:srgbClr val="1B4444"/>
                          </a:solidFill>
                          <a:latin typeface="Montserrat Classic"/>
                        </a:rPr>
                        <a:t>Schizophrenia patients show reduced EEG connectivity and clustering.</a:t>
                      </a:r>
                      <a:endParaRPr lang="en-US" sz="1100"/>
                    </a:p>
                  </a:txBody>
                  <a:tcPr marL="174296" marR="174296" marT="174296" marB="174296" anchor="t">
                    <a:lnL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43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965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66"/>
                        </a:lnSpc>
                        <a:defRPr/>
                      </a:pPr>
                      <a:r>
                        <a:rPr lang="en-US" sz="1904">
                          <a:solidFill>
                            <a:srgbClr val="1B4444"/>
                          </a:solidFill>
                          <a:latin typeface="Montserrat Classic"/>
                        </a:rPr>
                        <a:t>Alpha band exhibits notable frequency-specific connectivity differences.</a:t>
                      </a:r>
                      <a:endParaRPr lang="en-US" sz="1100"/>
                    </a:p>
                  </a:txBody>
                  <a:tcPr marL="174296" marR="174296" marT="174296" marB="174296" anchor="t">
                    <a:lnL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43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965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66"/>
                        </a:lnSpc>
                        <a:defRPr/>
                      </a:pPr>
                      <a:r>
                        <a:rPr lang="en-US" sz="1904">
                          <a:solidFill>
                            <a:srgbClr val="1B4444"/>
                          </a:solidFill>
                          <a:latin typeface="Montserrat Classic"/>
                        </a:rPr>
                        <a:t>MRI indicates reduced white matter anisotropy and myelin in specific areas</a:t>
                      </a:r>
                      <a:endParaRPr lang="en-US" sz="1100"/>
                    </a:p>
                  </a:txBody>
                  <a:tcPr marL="174296" marR="174296" marT="174296" marB="174296" anchor="t">
                    <a:lnL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43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0" y="9236393"/>
            <a:ext cx="15728030" cy="1050607"/>
            <a:chOff x="0" y="0"/>
            <a:chExt cx="4142362" cy="2767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42362" cy="276703"/>
            </a:xfrm>
            <a:custGeom>
              <a:avLst/>
              <a:gdLst/>
              <a:ahLst/>
              <a:cxnLst/>
              <a:rect r="r" b="b" t="t" l="l"/>
              <a:pathLst>
                <a:path h="276703" w="4142362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338789" y="9236393"/>
            <a:ext cx="8757453" cy="7571877"/>
          </a:xfrm>
          <a:custGeom>
            <a:avLst/>
            <a:gdLst/>
            <a:ahLst/>
            <a:cxnLst/>
            <a:rect r="r" b="b" t="t" l="l"/>
            <a:pathLst>
              <a:path h="7571877" w="8757453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884740"/>
            <a:ext cx="12737432" cy="659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70"/>
              </a:lnSpc>
              <a:spcBef>
                <a:spcPct val="0"/>
              </a:spcBef>
            </a:pPr>
            <a:r>
              <a:rPr lang="en-US" sz="4700">
                <a:solidFill>
                  <a:srgbClr val="1B4444"/>
                </a:solidFill>
                <a:latin typeface="Montserrat Classic Bold"/>
              </a:rPr>
              <a:t>BACKGROUND AND LITERATURE REVIEW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3338789" y="-5087461"/>
            <a:ext cx="7666059" cy="6631969"/>
          </a:xfrm>
          <a:custGeom>
            <a:avLst/>
            <a:gdLst/>
            <a:ahLst/>
            <a:cxnLst/>
            <a:rect r="r" b="b" t="t" l="l"/>
            <a:pathLst>
              <a:path h="6631969" w="7666059">
                <a:moveTo>
                  <a:pt x="7666059" y="0"/>
                </a:moveTo>
                <a:lnTo>
                  <a:pt x="0" y="0"/>
                </a:lnTo>
                <a:lnTo>
                  <a:pt x="0" y="6631969"/>
                </a:lnTo>
                <a:lnTo>
                  <a:pt x="7666059" y="6631969"/>
                </a:lnTo>
                <a:lnTo>
                  <a:pt x="766605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1028700" y="5475525"/>
          <a:ext cx="15731404" cy="3542389"/>
        </p:xfrm>
        <a:graphic>
          <a:graphicData uri="http://schemas.openxmlformats.org/drawingml/2006/table">
            <a:tbl>
              <a:tblPr/>
              <a:tblGrid>
                <a:gridCol w="15731404"/>
              </a:tblGrid>
              <a:tr h="98335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62"/>
                        </a:lnSpc>
                        <a:defRPr/>
                      </a:pPr>
                      <a:r>
                        <a:rPr lang="en-US" sz="2544">
                          <a:solidFill>
                            <a:srgbClr val="1B4444"/>
                          </a:solidFill>
                          <a:latin typeface="Montserrat Classic Bold"/>
                        </a:rPr>
                        <a:t>Research Gap and Objective:</a:t>
                      </a:r>
                      <a:endParaRPr lang="en-US" sz="1100"/>
                    </a:p>
                  </a:txBody>
                  <a:tcPr marL="174296" marR="174296" marT="174296" marB="174296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</a:tr>
              <a:tr h="84934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66"/>
                        </a:lnSpc>
                        <a:defRPr/>
                      </a:pPr>
                      <a:r>
                        <a:rPr lang="en-US" sz="1904">
                          <a:solidFill>
                            <a:srgbClr val="1B4444"/>
                          </a:solidFill>
                          <a:latin typeface="Montserrat Classic"/>
                        </a:rPr>
                        <a:t>Existing studies lack a comprehensive comparative analysis across models.</a:t>
                      </a:r>
                      <a:endParaRPr lang="en-US" sz="1100"/>
                    </a:p>
                  </a:txBody>
                  <a:tcPr marL="174296" marR="174296" marT="174296" marB="174296" anchor="t">
                    <a:lnL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43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043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18"/>
                        </a:lnSpc>
                        <a:defRPr/>
                      </a:pPr>
                      <a:r>
                        <a:rPr lang="en-US" sz="1904">
                          <a:solidFill>
                            <a:srgbClr val="1B4444"/>
                          </a:solidFill>
                          <a:latin typeface="Montserrat Classic"/>
                        </a:rPr>
                        <a:t>This paper evaluates Logistic Regression, KNN, SVM, Random Forest, XGBoost, Decision Tree, and CNN.</a:t>
                      </a:r>
                      <a:endParaRPr lang="en-US" sz="1100"/>
                    </a:p>
                  </a:txBody>
                  <a:tcPr marL="174296" marR="174296" marT="174296" marB="174296" anchor="t">
                    <a:lnL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43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925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66"/>
                        </a:lnSpc>
                        <a:defRPr/>
                      </a:pPr>
                      <a:r>
                        <a:rPr lang="en-US" sz="1904">
                          <a:solidFill>
                            <a:srgbClr val="1B4444"/>
                          </a:solidFill>
                          <a:latin typeface="Montserrat Classic"/>
                        </a:rPr>
                        <a:t>Objective: Provide insights into strengths and limitations of models for specific mental disorder detection through EEG analysis.</a:t>
                      </a:r>
                      <a:endParaRPr lang="en-US" sz="1100"/>
                    </a:p>
                  </a:txBody>
                  <a:tcPr marL="174296" marR="174296" marT="174296" marB="174296" anchor="t">
                    <a:lnL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43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0" id="10"/>
          <p:cNvSpPr/>
          <p:nvPr/>
        </p:nvSpPr>
        <p:spPr>
          <a:xfrm flipH="false" flipV="false" rot="0">
            <a:off x="16111467" y="380650"/>
            <a:ext cx="748798" cy="648050"/>
          </a:xfrm>
          <a:custGeom>
            <a:avLst/>
            <a:gdLst/>
            <a:ahLst/>
            <a:cxnLst/>
            <a:rect r="r" b="b" t="t" l="l"/>
            <a:pathLst>
              <a:path h="648050" w="748798">
                <a:moveTo>
                  <a:pt x="0" y="0"/>
                </a:moveTo>
                <a:lnTo>
                  <a:pt x="748798" y="0"/>
                </a:lnTo>
                <a:lnTo>
                  <a:pt x="748798" y="648050"/>
                </a:lnTo>
                <a:lnTo>
                  <a:pt x="0" y="6480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756761" y="2271921"/>
            <a:ext cx="2709066" cy="2709066"/>
          </a:xfrm>
          <a:custGeom>
            <a:avLst/>
            <a:gdLst/>
            <a:ahLst/>
            <a:cxnLst/>
            <a:rect r="r" b="b" t="t" l="l"/>
            <a:pathLst>
              <a:path h="2709066" w="2709066">
                <a:moveTo>
                  <a:pt x="0" y="0"/>
                </a:moveTo>
                <a:lnTo>
                  <a:pt x="2709066" y="0"/>
                </a:lnTo>
                <a:lnTo>
                  <a:pt x="2709066" y="2709066"/>
                </a:lnTo>
                <a:lnTo>
                  <a:pt x="0" y="27090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wipe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1924631"/>
          <a:ext cx="14850050" cy="2515076"/>
        </p:xfrm>
        <a:graphic>
          <a:graphicData uri="http://schemas.openxmlformats.org/drawingml/2006/table">
            <a:tbl>
              <a:tblPr/>
              <a:tblGrid>
                <a:gridCol w="14850050"/>
              </a:tblGrid>
              <a:tr h="91820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842"/>
                        </a:lnSpc>
                        <a:defRPr/>
                      </a:pPr>
                      <a:r>
                        <a:rPr lang="en-US" sz="2744">
                          <a:solidFill>
                            <a:srgbClr val="1B4444"/>
                          </a:solidFill>
                          <a:latin typeface="Montserrat Classic Bold"/>
                        </a:rPr>
                        <a:t>Dataset Groups</a:t>
                      </a:r>
                      <a:endParaRPr lang="en-US" sz="1100"/>
                    </a:p>
                  </a:txBody>
                  <a:tcPr marL="174296" marR="174296" marT="174296" marB="174296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</a:tr>
              <a:tr h="79843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6"/>
                        </a:lnSpc>
                        <a:defRPr/>
                      </a:pPr>
                      <a:r>
                        <a:rPr lang="en-US" sz="2104">
                          <a:solidFill>
                            <a:srgbClr val="1B4444"/>
                          </a:solidFill>
                          <a:latin typeface="Montserrat Classic"/>
                        </a:rPr>
                        <a:t>14 Schizophrenia partient (7 male and 7 female) &amp; 14 Healthy control ( 7 male &amp; 7 female)</a:t>
                      </a:r>
                      <a:endParaRPr lang="en-US" sz="1100"/>
                    </a:p>
                  </a:txBody>
                  <a:tcPr marL="174296" marR="174296" marT="174296" marB="174296" anchor="t">
                    <a:lnL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947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843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6"/>
                        </a:lnSpc>
                        <a:defRPr/>
                      </a:pPr>
                      <a:r>
                        <a:rPr lang="en-US" sz="2104">
                          <a:solidFill>
                            <a:srgbClr val="1B4444"/>
                          </a:solidFill>
                          <a:latin typeface="Montserrat Classic"/>
                        </a:rPr>
                        <a:t>Male Patients: 24.6-31.2 years, Female Patients: 24.2-32.4 years.</a:t>
                      </a:r>
                      <a:endParaRPr lang="en-US" sz="1100"/>
                    </a:p>
                  </a:txBody>
                  <a:tcPr marL="174296" marR="174296" marT="174296" marB="174296" anchor="t">
                    <a:lnL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947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0" y="9236393"/>
            <a:ext cx="15728030" cy="1050607"/>
            <a:chOff x="0" y="0"/>
            <a:chExt cx="4142362" cy="2767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42362" cy="276703"/>
            </a:xfrm>
            <a:custGeom>
              <a:avLst/>
              <a:gdLst/>
              <a:ahLst/>
              <a:cxnLst/>
              <a:rect r="r" b="b" t="t" l="l"/>
              <a:pathLst>
                <a:path h="276703" w="4142362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338789" y="9236393"/>
            <a:ext cx="8757453" cy="7571877"/>
          </a:xfrm>
          <a:custGeom>
            <a:avLst/>
            <a:gdLst/>
            <a:ahLst/>
            <a:cxnLst/>
            <a:rect r="r" b="b" t="t" l="l"/>
            <a:pathLst>
              <a:path h="7571877" w="8757453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884740"/>
            <a:ext cx="12737432" cy="659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70"/>
              </a:lnSpc>
              <a:spcBef>
                <a:spcPct val="0"/>
              </a:spcBef>
            </a:pPr>
            <a:r>
              <a:rPr lang="en-US" sz="4700">
                <a:solidFill>
                  <a:srgbClr val="1B4444"/>
                </a:solidFill>
                <a:latin typeface="Montserrat Classic Bold"/>
              </a:rPr>
              <a:t>DATASET ANALYSIS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3338789" y="-5087461"/>
            <a:ext cx="7666059" cy="6631969"/>
          </a:xfrm>
          <a:custGeom>
            <a:avLst/>
            <a:gdLst/>
            <a:ahLst/>
            <a:cxnLst/>
            <a:rect r="r" b="b" t="t" l="l"/>
            <a:pathLst>
              <a:path h="6631969" w="7666059">
                <a:moveTo>
                  <a:pt x="7666059" y="0"/>
                </a:moveTo>
                <a:lnTo>
                  <a:pt x="0" y="0"/>
                </a:lnTo>
                <a:lnTo>
                  <a:pt x="0" y="6631969"/>
                </a:lnTo>
                <a:lnTo>
                  <a:pt x="7666059" y="6631969"/>
                </a:lnTo>
                <a:lnTo>
                  <a:pt x="766605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1028700" y="5092708"/>
          <a:ext cx="14770009" cy="3398726"/>
        </p:xfrm>
        <a:graphic>
          <a:graphicData uri="http://schemas.openxmlformats.org/drawingml/2006/table">
            <a:tbl>
              <a:tblPr/>
              <a:tblGrid>
                <a:gridCol w="14770009"/>
              </a:tblGrid>
              <a:tr h="93311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842"/>
                        </a:lnSpc>
                        <a:defRPr/>
                      </a:pPr>
                      <a:r>
                        <a:rPr lang="en-US" sz="2744">
                          <a:solidFill>
                            <a:srgbClr val="1B4444"/>
                          </a:solidFill>
                          <a:latin typeface="Montserrat Classic"/>
                        </a:rPr>
                        <a:t>EEG Analysis</a:t>
                      </a:r>
                      <a:endParaRPr lang="en-US" sz="1100"/>
                    </a:p>
                  </a:txBody>
                  <a:tcPr marL="174296" marR="174296" marT="174296" marB="174296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</a:tr>
              <a:tr h="84281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6"/>
                        </a:lnSpc>
                        <a:defRPr/>
                      </a:pPr>
                      <a:r>
                        <a:rPr lang="en-US" sz="2104">
                          <a:solidFill>
                            <a:srgbClr val="1B4444"/>
                          </a:solidFill>
                          <a:latin typeface="Montserrat Classic"/>
                        </a:rPr>
                        <a:t>Resting state with closed eyes, recorded for 15 minutes using standard 10–20 EEG montage with 19 channels.</a:t>
                      </a:r>
                      <a:endParaRPr lang="en-US" sz="1100"/>
                    </a:p>
                  </a:txBody>
                  <a:tcPr marL="174296" marR="174296" marT="174296" marB="174296" anchor="t">
                    <a:lnL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947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14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6"/>
                        </a:lnSpc>
                        <a:defRPr/>
                      </a:pPr>
                      <a:r>
                        <a:rPr lang="en-US" sz="2104">
                          <a:solidFill>
                            <a:srgbClr val="1B4444"/>
                          </a:solidFill>
                          <a:latin typeface="Montserrat Classic"/>
                        </a:rPr>
                        <a:t>Segmentation into 30-second intervals, second-order Butterworth filter applied, isolation of five frequency bands, </a:t>
                      </a:r>
                      <a:endParaRPr lang="en-US" sz="1100"/>
                    </a:p>
                  </a:txBody>
                  <a:tcPr marL="174296" marR="174296" marT="174296" marB="174296" anchor="t">
                    <a:lnL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947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14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6"/>
                        </a:lnSpc>
                        <a:defRPr/>
                      </a:pPr>
                      <a:r>
                        <a:rPr lang="en-US" sz="2104">
                          <a:solidFill>
                            <a:srgbClr val="1B4444"/>
                          </a:solidFill>
                          <a:latin typeface="Montserrat Classic"/>
                        </a:rPr>
                        <a:t>Data sampling rate of 240 Hz.</a:t>
                      </a:r>
                      <a:endParaRPr lang="en-US" sz="1100"/>
                    </a:p>
                  </a:txBody>
                  <a:tcPr marL="174296" marR="174296" marT="174296" marB="174296" anchor="t">
                    <a:lnL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947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0" id="10"/>
          <p:cNvSpPr/>
          <p:nvPr/>
        </p:nvSpPr>
        <p:spPr>
          <a:xfrm flipH="false" flipV="false" rot="0">
            <a:off x="16111467" y="380650"/>
            <a:ext cx="748798" cy="648050"/>
          </a:xfrm>
          <a:custGeom>
            <a:avLst/>
            <a:gdLst/>
            <a:ahLst/>
            <a:cxnLst/>
            <a:rect r="r" b="b" t="t" l="l"/>
            <a:pathLst>
              <a:path h="648050" w="748798">
                <a:moveTo>
                  <a:pt x="0" y="0"/>
                </a:moveTo>
                <a:lnTo>
                  <a:pt x="748798" y="0"/>
                </a:lnTo>
                <a:lnTo>
                  <a:pt x="748798" y="648050"/>
                </a:lnTo>
                <a:lnTo>
                  <a:pt x="0" y="6480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wipe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DAF25hmM42Q</dc:identifier>
  <dcterms:modified xsi:type="dcterms:W3CDTF">2011-08-01T06:04:30Z</dcterms:modified>
  <cp:revision>1</cp:revision>
  <dc:title>CSE424 Task-04</dc:title>
</cp:coreProperties>
</file>